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drawings/drawing1.xml" ContentType="application/vnd.openxmlformats-officedocument.drawingml.chartshapes+xml"/>
  <Override PartName="/ppt/drawings/drawing11.xml" ContentType="application/vnd.openxmlformats-officedocument.drawingml.chartshapes+xml"/>
  <Override PartName="/ppt/drawings/drawing3.xml" ContentType="application/vnd.openxmlformats-officedocument.drawingml.chartshapes+xml"/>
  <Override PartName="/ppt/drawings/drawing4.xml" ContentType="application/vnd.openxmlformats-officedocument.drawingml.chartshapes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ppt/drawings/drawing7.xml" ContentType="application/vnd.openxmlformats-officedocument.drawingml.chartshapes+xml"/>
  <Override PartName="/ppt/drawings/drawing8.xml" ContentType="application/vnd.openxmlformats-officedocument.drawingml.chartshapes+xml"/>
  <Override PartName="/ppt/drawings/drawing9.xml" ContentType="application/vnd.openxmlformats-officedocument.drawingml.chartshapes+xml"/>
  <Override PartName="/ppt/drawings/drawing10.xml" ContentType="application/vnd.openxmlformats-officedocument.drawingml.chartshapes+xml"/>
  <Override PartName="/ppt/drawings/drawing2.xml" ContentType="application/vnd.openxmlformats-officedocument.drawingml.chartshapes+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6.xml" ContentType="application/vnd.openxmlformats-officedocument.presentationml.slide+xml"/>
  <Override PartName="/ppt/slides/slide21.xml" ContentType="application/vnd.openxmlformats-officedocument.presentationml.slide+xml"/>
  <Override PartName="/ppt/slides/slide27.xml" ContentType="application/vnd.openxmlformats-officedocument.presentationml.slide+xml"/>
  <Override PartName="/ppt/slides/slide22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theme/theme2.xml" ContentType="application/vnd.openxmlformats-officedocument.theme+xml"/>
  <Override PartName="/ppt/theme/theme3.xml" ContentType="application/vnd.openxmlformats-officedocument.theme+xml"/>
  <Override PartName="/ppt/charts/colors1.xml" ContentType="application/vnd.ms-office.chartcolorstyle+xml"/>
  <Override PartName="/ppt/charts/chart13.xml" ContentType="application/vnd.openxmlformats-officedocument.drawingml.chart+xml"/>
  <Override PartName="/ppt/charts/chart12.xml" ContentType="application/vnd.openxmlformats-officedocument.drawingml.chart+xml"/>
  <Override PartName="/ppt/theme/theme1.xml" ContentType="application/vnd.openxmlformats-officedocument.theme+xml"/>
  <Override PartName="/ppt/charts/chart11.xml" ContentType="application/vnd.openxmlformats-officedocument.drawingml.char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0.xml" ContentType="application/vnd.openxmlformats-officedocument.drawingml.chart+xml"/>
  <Override PartName="/ppt/charts/chart9.xml" ContentType="application/vnd.openxmlformats-officedocument.drawingml.chart+xml"/>
  <Override PartName="/ppt/charts/chart5.xml" ContentType="application/vnd.openxmlformats-officedocument.drawingml.chart+xml"/>
  <Override PartName="/ppt/charts/chart4.xml" ContentType="application/vnd.openxmlformats-officedocument.drawingml.chart+xml"/>
  <Override PartName="/ppt/charts/chart3.xml" ContentType="application/vnd.openxmlformats-officedocument.drawingml.chart+xml"/>
  <Override PartName="/ppt/charts/chart2.xml" ContentType="application/vnd.openxmlformats-officedocument.drawingml.chart+xml"/>
  <Override PartName="/ppt/charts/chart8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35"/>
  </p:notesMasterIdLst>
  <p:handoutMasterIdLst>
    <p:handoutMasterId r:id="rId36"/>
  </p:handoutMasterIdLst>
  <p:sldIdLst>
    <p:sldId id="256" r:id="rId2"/>
    <p:sldId id="297" r:id="rId3"/>
    <p:sldId id="298" r:id="rId4"/>
    <p:sldId id="258" r:id="rId5"/>
    <p:sldId id="276" r:id="rId6"/>
    <p:sldId id="299" r:id="rId7"/>
    <p:sldId id="295" r:id="rId8"/>
    <p:sldId id="296" r:id="rId9"/>
    <p:sldId id="307" r:id="rId10"/>
    <p:sldId id="288" r:id="rId11"/>
    <p:sldId id="289" r:id="rId12"/>
    <p:sldId id="290" r:id="rId13"/>
    <p:sldId id="264" r:id="rId14"/>
    <p:sldId id="273" r:id="rId15"/>
    <p:sldId id="277" r:id="rId16"/>
    <p:sldId id="291" r:id="rId17"/>
    <p:sldId id="292" r:id="rId18"/>
    <p:sldId id="293" r:id="rId19"/>
    <p:sldId id="280" r:id="rId20"/>
    <p:sldId id="282" r:id="rId21"/>
    <p:sldId id="281" r:id="rId22"/>
    <p:sldId id="259" r:id="rId23"/>
    <p:sldId id="285" r:id="rId24"/>
    <p:sldId id="286" r:id="rId25"/>
    <p:sldId id="305" r:id="rId26"/>
    <p:sldId id="302" r:id="rId27"/>
    <p:sldId id="301" r:id="rId28"/>
    <p:sldId id="300" r:id="rId29"/>
    <p:sldId id="303" r:id="rId30"/>
    <p:sldId id="304" r:id="rId31"/>
    <p:sldId id="275" r:id="rId32"/>
    <p:sldId id="287" r:id="rId33"/>
    <p:sldId id="265" r:id="rId34"/>
  </p:sldIdLst>
  <p:sldSz cx="9144000" cy="6858000" type="screen4x3"/>
  <p:notesSz cx="7023100" cy="9309100"/>
  <p:defaultTextStyle>
    <a:defPPr>
      <a:defRPr lang="en-US"/>
    </a:defPPr>
    <a:lvl1pPr algn="l" rtl="0" fontAlgn="base">
      <a:lnSpc>
        <a:spcPct val="90000"/>
      </a:lnSpc>
      <a:spcBef>
        <a:spcPct val="20000"/>
      </a:spcBef>
      <a:spcAft>
        <a:spcPct val="0"/>
      </a:spcAft>
      <a:buClr>
        <a:schemeClr val="tx1"/>
      </a:buClr>
      <a:buSzPct val="65000"/>
      <a:buFont typeface="Wingdings" pitchFamily="2" charset="2"/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20000"/>
      </a:spcBef>
      <a:spcAft>
        <a:spcPct val="0"/>
      </a:spcAft>
      <a:buClr>
        <a:schemeClr val="tx1"/>
      </a:buClr>
      <a:buSzPct val="65000"/>
      <a:buFont typeface="Wingdings" pitchFamily="2" charset="2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20000"/>
      </a:spcBef>
      <a:spcAft>
        <a:spcPct val="0"/>
      </a:spcAft>
      <a:buClr>
        <a:schemeClr val="tx1"/>
      </a:buClr>
      <a:buSzPct val="65000"/>
      <a:buFont typeface="Wingdings" pitchFamily="2" charset="2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20000"/>
      </a:spcBef>
      <a:spcAft>
        <a:spcPct val="0"/>
      </a:spcAft>
      <a:buClr>
        <a:schemeClr val="tx1"/>
      </a:buClr>
      <a:buSzPct val="65000"/>
      <a:buFont typeface="Wingdings" pitchFamily="2" charset="2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20000"/>
      </a:spcBef>
      <a:spcAft>
        <a:spcPct val="0"/>
      </a:spcAft>
      <a:buClr>
        <a:schemeClr val="tx1"/>
      </a:buClr>
      <a:buSzPct val="65000"/>
      <a:buFont typeface="Wingdings" pitchFamily="2" charset="2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955" autoAdjust="0"/>
    <p:restoredTop sz="94700" autoAdjust="0"/>
  </p:normalViewPr>
  <p:slideViewPr>
    <p:cSldViewPr>
      <p:cViewPr varScale="1">
        <p:scale>
          <a:sx n="106" d="100"/>
          <a:sy n="106" d="100"/>
        </p:scale>
        <p:origin x="66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idc-efiler01\sdg-publicentity\SCORE\Target%20Equity\SCORE%20Financial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/>
              <a:t>SCORE Work Comp Program</a:t>
            </a:r>
          </a:p>
        </c:rich>
      </c:tx>
      <c:layout>
        <c:manualLayout>
          <c:xMode val="edge"/>
          <c:yMode val="edge"/>
          <c:x val="0.24858929691310711"/>
          <c:y val="1.801220630553710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3085034724641725E-2"/>
          <c:y val="1.1166754155730534E-2"/>
          <c:w val="0.92631570389984441"/>
          <c:h val="0.903634538152610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Sheet1!$B$21:$B$22</c:f>
              <c:strCache>
                <c:ptCount val="2"/>
                <c:pt idx="0">
                  <c:v>Net Position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numFmt formatCode="_(&quot;$&quot;* #,##0.00_);_(&quot;$&quot;* \(#,##0.00\);_(&quot;$&quot;* &quot;-&quot;?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Sheet1!$A$23:$A$33</c:f>
              <c:strCache>
                <c:ptCount val="11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  <c:pt idx="6">
                  <c:v>2013/14</c:v>
                </c:pt>
                <c:pt idx="7">
                  <c:v>2014/15</c:v>
                </c:pt>
                <c:pt idx="8">
                  <c:v>2015/16</c:v>
                </c:pt>
                <c:pt idx="9">
                  <c:v>2016/17</c:v>
                </c:pt>
                <c:pt idx="10">
                  <c:v>2017/18</c:v>
                </c:pt>
              </c:strCache>
            </c:strRef>
          </c:cat>
          <c:val>
            <c:numRef>
              <c:f>Sheet1!$B$23:$B$33</c:f>
              <c:numCache>
                <c:formatCode>"$"#,##0_);[Red]\("$"#,##0\)</c:formatCode>
                <c:ptCount val="11"/>
                <c:pt idx="0">
                  <c:v>2938149</c:v>
                </c:pt>
                <c:pt idx="1">
                  <c:v>4875923</c:v>
                </c:pt>
                <c:pt idx="2">
                  <c:v>4783483</c:v>
                </c:pt>
                <c:pt idx="3">
                  <c:v>5154874</c:v>
                </c:pt>
                <c:pt idx="4">
                  <c:v>2387989</c:v>
                </c:pt>
                <c:pt idx="5">
                  <c:v>1681028</c:v>
                </c:pt>
                <c:pt idx="6">
                  <c:v>1376143</c:v>
                </c:pt>
                <c:pt idx="7">
                  <c:v>2400948</c:v>
                </c:pt>
                <c:pt idx="8">
                  <c:v>3269231</c:v>
                </c:pt>
                <c:pt idx="9">
                  <c:v>2395499</c:v>
                </c:pt>
                <c:pt idx="10">
                  <c:v>2035682</c:v>
                </c:pt>
              </c:numCache>
            </c:numRef>
          </c:val>
        </c:ser>
        <c:ser>
          <c:idx val="1"/>
          <c:order val="1"/>
          <c:tx>
            <c:strRef>
              <c:f>Sheet1!$C$21:$C$22</c:f>
              <c:strCache>
                <c:ptCount val="2"/>
                <c:pt idx="0">
                  <c:v>Expected</c:v>
                </c:pt>
                <c:pt idx="1">
                  <c:v>Liabilities</c:v>
                </c:pt>
              </c:strCache>
            </c:strRef>
          </c:tx>
          <c:spPr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235955056179775E-2"/>
                  <c:y val="-1.5555555555555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_(&quot;$&quot;* #,##0.00_);_(&quot;$&quot;* \(#,##0.00\);_(&quot;$&quot;* &quot;-&quot;?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4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Sheet1!$A$23:$A$33</c:f>
              <c:strCache>
                <c:ptCount val="11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  <c:pt idx="6">
                  <c:v>2013/14</c:v>
                </c:pt>
                <c:pt idx="7">
                  <c:v>2014/15</c:v>
                </c:pt>
                <c:pt idx="8">
                  <c:v>2015/16</c:v>
                </c:pt>
                <c:pt idx="9">
                  <c:v>2016/17</c:v>
                </c:pt>
                <c:pt idx="10">
                  <c:v>2017/18</c:v>
                </c:pt>
              </c:strCache>
            </c:strRef>
          </c:cat>
          <c:val>
            <c:numRef>
              <c:f>Sheet1!$C$23:$C$33</c:f>
              <c:numCache>
                <c:formatCode>"$"#,##0_);[Red]\("$"#,##0\)</c:formatCode>
                <c:ptCount val="11"/>
                <c:pt idx="0">
                  <c:v>2984000</c:v>
                </c:pt>
                <c:pt idx="1">
                  <c:v>3665493</c:v>
                </c:pt>
                <c:pt idx="2">
                  <c:v>3222232</c:v>
                </c:pt>
                <c:pt idx="3">
                  <c:v>3110823</c:v>
                </c:pt>
                <c:pt idx="4">
                  <c:v>3312946</c:v>
                </c:pt>
                <c:pt idx="5">
                  <c:v>3995682</c:v>
                </c:pt>
                <c:pt idx="6">
                  <c:v>4824131</c:v>
                </c:pt>
                <c:pt idx="7">
                  <c:v>4019956</c:v>
                </c:pt>
                <c:pt idx="8">
                  <c:v>3801814</c:v>
                </c:pt>
                <c:pt idx="9">
                  <c:v>4293232</c:v>
                </c:pt>
                <c:pt idx="10">
                  <c:v>4317440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3576008"/>
        <c:axId val="243576792"/>
      </c:barChart>
      <c:catAx>
        <c:axId val="243576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3576792"/>
        <c:crosses val="autoZero"/>
        <c:auto val="1"/>
        <c:lblAlgn val="ctr"/>
        <c:lblOffset val="100"/>
        <c:noMultiLvlLbl val="0"/>
      </c:catAx>
      <c:valAx>
        <c:axId val="243576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3576008"/>
        <c:crosses val="autoZero"/>
        <c:crossBetween val="between"/>
        <c:dispUnits>
          <c:builtInUnit val="million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Change</c:v>
                </c:pt>
              </c:strCache>
            </c:strRef>
          </c:tx>
          <c:invertIfNegative val="0"/>
          <c:dLbls>
            <c:dLbl>
              <c:idx val="7"/>
              <c:layout>
                <c:manualLayout>
                  <c:x val="3.5842293906810036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Sheet1!$A$5:$A$15</c:f>
              <c:strCache>
                <c:ptCount val="11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</c:strCache>
            </c:strRef>
          </c:cat>
          <c:val>
            <c:numRef>
              <c:f>Sheet1!$B$5:$B$15</c:f>
              <c:numCache>
                <c:formatCode>0.00</c:formatCode>
                <c:ptCount val="11"/>
                <c:pt idx="0">
                  <c:v>0.44</c:v>
                </c:pt>
                <c:pt idx="1">
                  <c:v>0.44</c:v>
                </c:pt>
                <c:pt idx="2">
                  <c:v>0.4</c:v>
                </c:pt>
                <c:pt idx="3">
                  <c:v>0.37</c:v>
                </c:pt>
                <c:pt idx="4">
                  <c:v>0.31</c:v>
                </c:pt>
                <c:pt idx="5">
                  <c:v>0.23</c:v>
                </c:pt>
                <c:pt idx="6">
                  <c:v>0.28000000000000003</c:v>
                </c:pt>
                <c:pt idx="7">
                  <c:v>0.28000000000000003</c:v>
                </c:pt>
                <c:pt idx="8">
                  <c:v>0.26752021563342315</c:v>
                </c:pt>
                <c:pt idx="9">
                  <c:v>0.23495531281032769</c:v>
                </c:pt>
                <c:pt idx="10">
                  <c:v>0.22222222222222221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1217800"/>
        <c:axId val="241222896"/>
      </c:barChart>
      <c:catAx>
        <c:axId val="241217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1222896"/>
        <c:crosses val="autoZero"/>
        <c:auto val="1"/>
        <c:lblAlgn val="ctr"/>
        <c:lblOffset val="100"/>
        <c:noMultiLvlLbl val="0"/>
      </c:catAx>
      <c:valAx>
        <c:axId val="241222896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241217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Change</c:v>
                </c:pt>
              </c:strCache>
            </c:strRef>
          </c:tx>
          <c:invertIfNegative val="0"/>
          <c:dLbls>
            <c:dLbl>
              <c:idx val="7"/>
              <c:layout>
                <c:manualLayout>
                  <c:x val="3.5842293906810036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Sheet1!$A$5:$A$15</c:f>
              <c:strCache>
                <c:ptCount val="11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</c:strCache>
            </c:strRef>
          </c:cat>
          <c:val>
            <c:numRef>
              <c:f>Sheet1!$B$5:$B$15</c:f>
              <c:numCache>
                <c:formatCode>0.00</c:formatCode>
                <c:ptCount val="11"/>
                <c:pt idx="0">
                  <c:v>0.44900000000000001</c:v>
                </c:pt>
                <c:pt idx="1">
                  <c:v>0.27700000000000002</c:v>
                </c:pt>
                <c:pt idx="2">
                  <c:v>0.30599999999999999</c:v>
                </c:pt>
                <c:pt idx="3">
                  <c:v>0.26900000000000002</c:v>
                </c:pt>
                <c:pt idx="4">
                  <c:v>0.37</c:v>
                </c:pt>
                <c:pt idx="5">
                  <c:v>0.55300000000000005</c:v>
                </c:pt>
                <c:pt idx="6">
                  <c:v>0.80200000000000005</c:v>
                </c:pt>
                <c:pt idx="7">
                  <c:v>0.56999999999999995</c:v>
                </c:pt>
                <c:pt idx="8">
                  <c:v>0.43285408381768126</c:v>
                </c:pt>
                <c:pt idx="9">
                  <c:v>0.615866388308977</c:v>
                </c:pt>
                <c:pt idx="10">
                  <c:v>0.72413793103448276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1220936"/>
        <c:axId val="241221328"/>
      </c:barChart>
      <c:catAx>
        <c:axId val="241220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1221328"/>
        <c:crosses val="autoZero"/>
        <c:auto val="1"/>
        <c:lblAlgn val="ctr"/>
        <c:lblOffset val="100"/>
        <c:noMultiLvlLbl val="0"/>
      </c:catAx>
      <c:valAx>
        <c:axId val="241221328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2412209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74690260491632"/>
          <c:y val="7.1626103555237408E-2"/>
          <c:w val="0.89425309739508363"/>
          <c:h val="0.881326890956812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Change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3.5842293906810036E-3"/>
                  <c:y val="-2.81240157480316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-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7921146953405018E-3"/>
                  <c:y val="-6.2499507874015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"/>
                  <c:y val="-5.9374999999999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7921146953405018E-3"/>
                  <c:y val="-3.9393700787401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3.5842293906810036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3.5842293906810036E-3"/>
                  <c:y val="-8.7878549272250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3.584229390681135E-3"/>
                  <c:y val="-6.9696969696969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Sheet1!$A$3:$A$13</c:f>
              <c:strCache>
                <c:ptCount val="11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</c:strCache>
            </c:strRef>
          </c:cat>
          <c:val>
            <c:numRef>
              <c:f>Sheet1!$B$3:$B$13</c:f>
              <c:numCache>
                <c:formatCode>0%</c:formatCode>
                <c:ptCount val="11"/>
                <c:pt idx="0">
                  <c:v>0.17</c:v>
                </c:pt>
                <c:pt idx="1">
                  <c:v>0.06</c:v>
                </c:pt>
                <c:pt idx="2">
                  <c:v>0.26</c:v>
                </c:pt>
                <c:pt idx="3">
                  <c:v>-0.31</c:v>
                </c:pt>
                <c:pt idx="4">
                  <c:v>-0.28999999999999998</c:v>
                </c:pt>
                <c:pt idx="5">
                  <c:v>-0.05</c:v>
                </c:pt>
                <c:pt idx="6">
                  <c:v>-0.03</c:v>
                </c:pt>
                <c:pt idx="7">
                  <c:v>0.15</c:v>
                </c:pt>
                <c:pt idx="8">
                  <c:v>0.14961389961389962</c:v>
                </c:pt>
                <c:pt idx="9">
                  <c:v>-6.7170445004198151E-3</c:v>
                </c:pt>
                <c:pt idx="10">
                  <c:v>-1.8852459016393444E-2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586752"/>
        <c:axId val="131580872"/>
      </c:barChart>
      <c:catAx>
        <c:axId val="131586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1580872"/>
        <c:crosses val="autoZero"/>
        <c:auto val="1"/>
        <c:lblAlgn val="ctr"/>
        <c:lblOffset val="100"/>
        <c:noMultiLvlLbl val="0"/>
      </c:catAx>
      <c:valAx>
        <c:axId val="1315808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31586752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74690260491632"/>
          <c:y val="7.1626103555237408E-2"/>
          <c:w val="0.89425309739508363"/>
          <c:h val="0.881326890956812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Change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7921146953405018E-3"/>
                  <c:y val="-4.24240038177046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5842293906810036E-3"/>
                  <c:y val="-2.81240157480316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-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7921146953405018E-3"/>
                  <c:y val="-6.2499507874015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"/>
                  <c:y val="-5.9374999999999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3.5842293906810036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Sheet1!$A$3:$A$13</c:f>
              <c:strCache>
                <c:ptCount val="11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</c:strCache>
            </c:strRef>
          </c:cat>
          <c:val>
            <c:numRef>
              <c:f>Sheet1!$B$3:$B$13</c:f>
              <c:numCache>
                <c:formatCode>0%</c:formatCode>
                <c:ptCount val="11"/>
                <c:pt idx="0">
                  <c:v>0.02</c:v>
                </c:pt>
                <c:pt idx="1">
                  <c:v>0.08</c:v>
                </c:pt>
                <c:pt idx="2">
                  <c:v>-0.05</c:v>
                </c:pt>
                <c:pt idx="3">
                  <c:v>-0.36</c:v>
                </c:pt>
                <c:pt idx="4">
                  <c:v>0.05</c:v>
                </c:pt>
                <c:pt idx="5">
                  <c:v>0.19</c:v>
                </c:pt>
                <c:pt idx="6">
                  <c:v>0.24</c:v>
                </c:pt>
                <c:pt idx="7">
                  <c:v>0.05</c:v>
                </c:pt>
                <c:pt idx="8">
                  <c:v>4.2402826855123678E-2</c:v>
                </c:pt>
                <c:pt idx="9">
                  <c:v>0.10915254237288136</c:v>
                </c:pt>
                <c:pt idx="10">
                  <c:v>-9.718826405867971E-2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510904"/>
        <c:axId val="240505024"/>
      </c:barChart>
      <c:catAx>
        <c:axId val="240510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0505024"/>
        <c:crosses val="autoZero"/>
        <c:auto val="1"/>
        <c:lblAlgn val="ctr"/>
        <c:lblOffset val="100"/>
        <c:noMultiLvlLbl val="0"/>
      </c:catAx>
      <c:valAx>
        <c:axId val="24050502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40510904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8361396113364617"/>
          <c:y val="0.1527814960629921"/>
          <c:w val="0.79281701529733029"/>
          <c:h val="0.730114173228346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Dividends Released by Year (LIAB) 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6.7340067340067337E-3"/>
                  <c:y val="-5.625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7.4074490688663917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6835016835016834E-3"/>
                  <c:y val="1.25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5.0506186726658004E-3"/>
                  <c:y val="-7.50000000000001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648148148148145"/>
                      <c:h val="8.0312499999999995E-2"/>
                    </c:manualLayout>
                  </c15:layout>
                </c:ext>
              </c:extLst>
            </c:dLbl>
            <c:dLbl>
              <c:idx val="9"/>
              <c:layout>
                <c:manualLayout>
                  <c:x val="-1.2345536395655749E-16"/>
                  <c:y val="-8.43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</c:strCache>
            </c:strRef>
          </c:cat>
          <c:val>
            <c:numRef>
              <c:f>Sheet1!$B$2:$B$11</c:f>
              <c:numCache>
                <c:formatCode>"$"#,##0</c:formatCode>
                <c:ptCount val="10"/>
                <c:pt idx="0">
                  <c:v>0</c:v>
                </c:pt>
                <c:pt idx="1">
                  <c:v>984499</c:v>
                </c:pt>
                <c:pt idx="2">
                  <c:v>0</c:v>
                </c:pt>
                <c:pt idx="3">
                  <c:v>2037344</c:v>
                </c:pt>
                <c:pt idx="4">
                  <c:v>418953</c:v>
                </c:pt>
                <c:pt idx="5">
                  <c:v>236295</c:v>
                </c:pt>
                <c:pt idx="6">
                  <c:v>183068</c:v>
                </c:pt>
                <c:pt idx="7">
                  <c:v>340510</c:v>
                </c:pt>
                <c:pt idx="8">
                  <c:v>299778</c:v>
                </c:pt>
                <c:pt idx="9">
                  <c:v>302805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1135720"/>
        <c:axId val="581134936"/>
      </c:barChart>
      <c:catAx>
        <c:axId val="581135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81134936"/>
        <c:crosses val="autoZero"/>
        <c:auto val="1"/>
        <c:lblAlgn val="ctr"/>
        <c:lblOffset val="100"/>
        <c:noMultiLvlLbl val="0"/>
      </c:catAx>
      <c:valAx>
        <c:axId val="581134936"/>
        <c:scaling>
          <c:orientation val="minMax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crossAx val="5811357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Dividends Released by Year (WC)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2.4054982817869417E-2"/>
                  <c:y val="-5.625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718213058419244E-3"/>
                  <c:y val="2.1874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5.1546391752578576E-3"/>
                  <c:y val="-2.8125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3.4364261168386141E-3"/>
                  <c:y val="-7.5000000000000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</c:strCache>
            </c:strRef>
          </c:cat>
          <c:val>
            <c:numRef>
              <c:f>Sheet1!$B$2:$B$11</c:f>
              <c:numCache>
                <c:formatCode>"$"#,##0</c:formatCode>
                <c:ptCount val="10"/>
                <c:pt idx="0">
                  <c:v>0</c:v>
                </c:pt>
                <c:pt idx="1">
                  <c:v>1831382</c:v>
                </c:pt>
                <c:pt idx="2">
                  <c:v>0</c:v>
                </c:pt>
                <c:pt idx="3">
                  <c:v>2145323</c:v>
                </c:pt>
                <c:pt idx="4">
                  <c:v>250003</c:v>
                </c:pt>
                <c:pt idx="5">
                  <c:v>242882</c:v>
                </c:pt>
                <c:pt idx="6">
                  <c:v>183068</c:v>
                </c:pt>
                <c:pt idx="7">
                  <c:v>200000</c:v>
                </c:pt>
                <c:pt idx="8">
                  <c:v>300000</c:v>
                </c:pt>
                <c:pt idx="9">
                  <c:v>300000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1136504"/>
        <c:axId val="581134544"/>
      </c:barChart>
      <c:catAx>
        <c:axId val="581136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81134544"/>
        <c:crosses val="autoZero"/>
        <c:auto val="1"/>
        <c:lblAlgn val="ctr"/>
        <c:lblOffset val="100"/>
        <c:noMultiLvlLbl val="0"/>
      </c:catAx>
      <c:valAx>
        <c:axId val="581134544"/>
        <c:scaling>
          <c:orientation val="minMax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crossAx val="581136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Change</c:v>
                </c:pt>
              </c:strCache>
            </c:strRef>
          </c:tx>
          <c:invertIfNegative val="0"/>
          <c:dLbls>
            <c:dLbl>
              <c:idx val="7"/>
              <c:layout>
                <c:manualLayout>
                  <c:x val="3.5842293906810036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Sheet1!$A$5:$A$15</c:f>
              <c:strCache>
                <c:ptCount val="11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</c:strCache>
            </c:strRef>
          </c:cat>
          <c:val>
            <c:numRef>
              <c:f>Sheet1!$B$5:$B$15</c:f>
              <c:numCache>
                <c:formatCode>0.0</c:formatCode>
                <c:ptCount val="11"/>
                <c:pt idx="0">
                  <c:v>6.8</c:v>
                </c:pt>
                <c:pt idx="1">
                  <c:v>7.9</c:v>
                </c:pt>
                <c:pt idx="2">
                  <c:v>9.1999999999999993</c:v>
                </c:pt>
                <c:pt idx="3">
                  <c:v>12.5</c:v>
                </c:pt>
                <c:pt idx="4">
                  <c:v>10.3</c:v>
                </c:pt>
                <c:pt idx="5">
                  <c:v>9.6999999999999993</c:v>
                </c:pt>
                <c:pt idx="6">
                  <c:v>7.5</c:v>
                </c:pt>
                <c:pt idx="7">
                  <c:v>7.3</c:v>
                </c:pt>
                <c:pt idx="8">
                  <c:v>8.9039999999999999</c:v>
                </c:pt>
                <c:pt idx="9">
                  <c:v>10</c:v>
                </c:pt>
                <c:pt idx="10" formatCode="0">
                  <c:v>10.8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508944"/>
        <c:axId val="240509728"/>
      </c:barChart>
      <c:catAx>
        <c:axId val="240508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0509728"/>
        <c:crosses val="autoZero"/>
        <c:auto val="1"/>
        <c:lblAlgn val="ctr"/>
        <c:lblOffset val="100"/>
        <c:noMultiLvlLbl val="0"/>
      </c:catAx>
      <c:valAx>
        <c:axId val="240509728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2405089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70747608161883"/>
          <c:y val="4.4353376282510133E-2"/>
          <c:w val="0.86557926226963566"/>
          <c:h val="0.814660224290145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Change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0"/>
                  <c:y val="-4.687426181102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7921146953405018E-3"/>
                  <c:y val="-6.2499507874015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3.5842293906810036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Sheet1!$A$5:$A$15</c:f>
              <c:strCache>
                <c:ptCount val="11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</c:strCache>
            </c:strRef>
          </c:cat>
          <c:val>
            <c:numRef>
              <c:f>Sheet1!$B$5:$B$15</c:f>
              <c:numCache>
                <c:formatCode>0.0</c:formatCode>
                <c:ptCount val="11"/>
                <c:pt idx="0">
                  <c:v>19.600000000000001</c:v>
                </c:pt>
                <c:pt idx="1">
                  <c:v>32.5</c:v>
                </c:pt>
                <c:pt idx="2">
                  <c:v>31.9</c:v>
                </c:pt>
                <c:pt idx="3">
                  <c:v>34.4</c:v>
                </c:pt>
                <c:pt idx="4">
                  <c:v>15.9</c:v>
                </c:pt>
                <c:pt idx="5">
                  <c:v>6.7</c:v>
                </c:pt>
                <c:pt idx="6">
                  <c:v>5.5</c:v>
                </c:pt>
                <c:pt idx="7">
                  <c:v>9.6</c:v>
                </c:pt>
                <c:pt idx="8">
                  <c:v>13.076000000000001</c:v>
                </c:pt>
                <c:pt idx="9">
                  <c:v>9.6</c:v>
                </c:pt>
                <c:pt idx="10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510120"/>
        <c:axId val="240506984"/>
      </c:barChart>
      <c:catAx>
        <c:axId val="240510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0506984"/>
        <c:crosses val="autoZero"/>
        <c:auto val="1"/>
        <c:lblAlgn val="ctr"/>
        <c:lblOffset val="100"/>
        <c:noMultiLvlLbl val="0"/>
      </c:catAx>
      <c:valAx>
        <c:axId val="240506984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2405101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74690260491632"/>
          <c:y val="5.9687617172853397E-2"/>
          <c:w val="0.86557926226963566"/>
          <c:h val="0.910386670416198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800" b="1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0752688172043012E-2"/>
                  <c:y val="-4.46426227971503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3.5842293906810036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8.9605734767023767E-3"/>
                  <c:y val="-2.0833098987626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7921146953405017E-2"/>
                  <c:y val="-5.95167791526059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1.7921146953405018E-3"/>
                  <c:y val="1.4880952380952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Sheet1!$A$5:$A$15</c:f>
              <c:strCache>
                <c:ptCount val="11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</c:strCache>
            </c:strRef>
          </c:cat>
          <c:val>
            <c:numRef>
              <c:f>Sheet1!$B$5:$B$15</c:f>
              <c:numCache>
                <c:formatCode>0%</c:formatCode>
                <c:ptCount val="11"/>
                <c:pt idx="0">
                  <c:v>-0.13</c:v>
                </c:pt>
                <c:pt idx="1">
                  <c:v>0.16</c:v>
                </c:pt>
                <c:pt idx="2">
                  <c:v>0.17</c:v>
                </c:pt>
                <c:pt idx="3">
                  <c:v>0.36</c:v>
                </c:pt>
                <c:pt idx="4">
                  <c:v>-0.18</c:v>
                </c:pt>
                <c:pt idx="5">
                  <c:v>-0.05</c:v>
                </c:pt>
                <c:pt idx="6">
                  <c:v>-0.22</c:v>
                </c:pt>
                <c:pt idx="7">
                  <c:v>-0.03</c:v>
                </c:pt>
                <c:pt idx="8">
                  <c:v>0.22139917695473252</c:v>
                </c:pt>
                <c:pt idx="9">
                  <c:v>0.13098067574805819</c:v>
                </c:pt>
                <c:pt idx="10">
                  <c:v>8.3999999999999991E-2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511296"/>
        <c:axId val="240507768"/>
      </c:barChart>
      <c:catAx>
        <c:axId val="2405112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0507768"/>
        <c:crosses val="autoZero"/>
        <c:auto val="1"/>
        <c:lblAlgn val="ctr"/>
        <c:lblOffset val="100"/>
        <c:noMultiLvlLbl val="0"/>
      </c:catAx>
      <c:valAx>
        <c:axId val="24050776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40511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94217255101177"/>
          <c:y val="8.090649606299212E-2"/>
          <c:w val="0.89425309739508363"/>
          <c:h val="0.878296505905511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Change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6.56245078740156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3763440860215058E-3"/>
                  <c:y val="-5.9374261811023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9605734767025085E-3"/>
                  <c:y val="-8.4373523622047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5842293906810036E-3"/>
                  <c:y val="-5.6249999999999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7921146953405018E-3"/>
                  <c:y val="-1.87490157480314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3.5842293906810036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Sheet1!$A$4:$A$14</c:f>
              <c:strCache>
                <c:ptCount val="11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</c:strCache>
            </c:strRef>
          </c:cat>
          <c:val>
            <c:numRef>
              <c:f>Sheet1!$B$4:$B$14</c:f>
              <c:numCache>
                <c:formatCode>0%</c:formatCode>
                <c:ptCount val="11"/>
                <c:pt idx="0">
                  <c:v>-0.05</c:v>
                </c:pt>
                <c:pt idx="1">
                  <c:v>0.66</c:v>
                </c:pt>
                <c:pt idx="2">
                  <c:v>-0.02</c:v>
                </c:pt>
                <c:pt idx="3">
                  <c:v>0.08</c:v>
                </c:pt>
                <c:pt idx="4">
                  <c:v>-0.54</c:v>
                </c:pt>
                <c:pt idx="5">
                  <c:v>-0.3</c:v>
                </c:pt>
                <c:pt idx="6">
                  <c:v>-0.22</c:v>
                </c:pt>
                <c:pt idx="7">
                  <c:v>0.74</c:v>
                </c:pt>
                <c:pt idx="8">
                  <c:v>0.36208333333333331</c:v>
                </c:pt>
                <c:pt idx="9">
                  <c:v>-0.26725918113464603</c:v>
                </c:pt>
                <c:pt idx="10">
                  <c:v>-0.15031315240083507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503848"/>
        <c:axId val="240508552"/>
      </c:barChart>
      <c:catAx>
        <c:axId val="240503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0508552"/>
        <c:crosses val="autoZero"/>
        <c:auto val="1"/>
        <c:lblAlgn val="ctr"/>
        <c:lblOffset val="100"/>
        <c:noMultiLvlLbl val="0"/>
      </c:catAx>
      <c:valAx>
        <c:axId val="2405085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40503848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Change</c:v>
                </c:pt>
              </c:strCache>
            </c:strRef>
          </c:tx>
          <c:invertIfNegative val="0"/>
          <c:dLbls>
            <c:dLbl>
              <c:idx val="7"/>
              <c:layout>
                <c:manualLayout>
                  <c:x val="3.5842293906810036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Sheet1!$A$5:$A$15</c:f>
              <c:strCache>
                <c:ptCount val="11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</c:strCache>
            </c:strRef>
          </c:cat>
          <c:val>
            <c:numRef>
              <c:f>Sheet1!$B$5:$B$15</c:f>
              <c:numCache>
                <c:formatCode>0.0</c:formatCode>
                <c:ptCount val="11"/>
                <c:pt idx="0">
                  <c:v>0.41</c:v>
                </c:pt>
                <c:pt idx="1">
                  <c:v>0.59</c:v>
                </c:pt>
                <c:pt idx="2">
                  <c:v>0.41</c:v>
                </c:pt>
                <c:pt idx="3">
                  <c:v>0.24</c:v>
                </c:pt>
                <c:pt idx="4">
                  <c:v>0.23</c:v>
                </c:pt>
                <c:pt idx="5">
                  <c:v>0.25</c:v>
                </c:pt>
                <c:pt idx="6">
                  <c:v>0.23</c:v>
                </c:pt>
                <c:pt idx="7">
                  <c:v>0.5</c:v>
                </c:pt>
                <c:pt idx="8">
                  <c:v>0.3445642407906559</c:v>
                </c:pt>
                <c:pt idx="9">
                  <c:v>0.21191658391261173</c:v>
                </c:pt>
                <c:pt idx="10">
                  <c:v>0.18518518518518517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128024"/>
        <c:axId val="242128416"/>
      </c:barChart>
      <c:catAx>
        <c:axId val="242128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2128416"/>
        <c:crosses val="autoZero"/>
        <c:auto val="1"/>
        <c:lblAlgn val="ctr"/>
        <c:lblOffset val="100"/>
        <c:noMultiLvlLbl val="0"/>
      </c:catAx>
      <c:valAx>
        <c:axId val="242128416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2421280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Change</c:v>
                </c:pt>
              </c:strCache>
            </c:strRef>
          </c:tx>
          <c:invertIfNegative val="0"/>
          <c:dLbls>
            <c:dLbl>
              <c:idx val="7"/>
              <c:layout>
                <c:manualLayout>
                  <c:x val="3.5842293906810036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Sheet1!$A$5:$A$15</c:f>
              <c:strCache>
                <c:ptCount val="11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</c:strCache>
            </c:strRef>
          </c:cat>
          <c:val>
            <c:numRef>
              <c:f>Sheet1!$B$5:$B$15</c:f>
              <c:numCache>
                <c:formatCode>0.0</c:formatCode>
                <c:ptCount val="11"/>
                <c:pt idx="0">
                  <c:v>1.01</c:v>
                </c:pt>
                <c:pt idx="1">
                  <c:v>0.75</c:v>
                </c:pt>
                <c:pt idx="2">
                  <c:v>0.67</c:v>
                </c:pt>
                <c:pt idx="3">
                  <c:v>0.6</c:v>
                </c:pt>
                <c:pt idx="4">
                  <c:v>1.38</c:v>
                </c:pt>
                <c:pt idx="5">
                  <c:v>2.37</c:v>
                </c:pt>
                <c:pt idx="6">
                  <c:v>3.51</c:v>
                </c:pt>
                <c:pt idx="7">
                  <c:v>1.7</c:v>
                </c:pt>
                <c:pt idx="8">
                  <c:v>1.1627408993576016</c:v>
                </c:pt>
                <c:pt idx="9">
                  <c:v>1.7924843423799584</c:v>
                </c:pt>
                <c:pt idx="10">
                  <c:v>2.15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126848"/>
        <c:axId val="242129200"/>
      </c:barChart>
      <c:catAx>
        <c:axId val="242126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2129200"/>
        <c:crosses val="autoZero"/>
        <c:auto val="1"/>
        <c:lblAlgn val="ctr"/>
        <c:lblOffset val="100"/>
        <c:noMultiLvlLbl val="0"/>
      </c:catAx>
      <c:valAx>
        <c:axId val="242129200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2421268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74690260491632"/>
          <c:y val="7.4656496062992128E-2"/>
          <c:w val="0.89425309739508363"/>
          <c:h val="0.878296505905511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Change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3762029746281716E-3"/>
                  <c:y val="-3.4374507874015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7921146953405018E-3"/>
                  <c:y val="-4.3749999999999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5842293906810036E-3"/>
                  <c:y val="-1.8749261811023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5710113073651581E-17"/>
                  <c:y val="1.5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7921146953405018E-3"/>
                  <c:y val="-2.4999015748031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"/>
                  <c:y val="-4.9999753937007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5.3763440860215058E-3"/>
                  <c:y val="-4.6875000000000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3.584229390681003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1.7921146953405018E-3"/>
                  <c:y val="-7.1874999999999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Sheet1!$A$3:$A$13</c:f>
              <c:strCache>
                <c:ptCount val="11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</c:strCache>
            </c:strRef>
          </c:cat>
          <c:val>
            <c:numRef>
              <c:f>Sheet1!$B$3:$B$13</c:f>
              <c:numCache>
                <c:formatCode>0%</c:formatCode>
                <c:ptCount val="11"/>
                <c:pt idx="0">
                  <c:v>-0.05</c:v>
                </c:pt>
                <c:pt idx="1">
                  <c:v>0.03</c:v>
                </c:pt>
                <c:pt idx="2">
                  <c:v>0.1</c:v>
                </c:pt>
                <c:pt idx="3">
                  <c:v>-0.15</c:v>
                </c:pt>
                <c:pt idx="4">
                  <c:v>-0.04</c:v>
                </c:pt>
                <c:pt idx="5">
                  <c:v>-0.09</c:v>
                </c:pt>
                <c:pt idx="6">
                  <c:v>0.87</c:v>
                </c:pt>
                <c:pt idx="7">
                  <c:v>-0.17</c:v>
                </c:pt>
                <c:pt idx="8">
                  <c:v>-0.21894093686354379</c:v>
                </c:pt>
                <c:pt idx="9">
                  <c:v>-0.30443285528031289</c:v>
                </c:pt>
                <c:pt idx="10">
                  <c:v>-7.4976569821930648E-3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129592"/>
        <c:axId val="122722328"/>
      </c:barChart>
      <c:catAx>
        <c:axId val="242129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2722328"/>
        <c:crosses val="autoZero"/>
        <c:auto val="1"/>
        <c:lblAlgn val="ctr"/>
        <c:lblOffset val="100"/>
        <c:noMultiLvlLbl val="0"/>
      </c:catAx>
      <c:valAx>
        <c:axId val="1227223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42129592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74690260491632"/>
          <c:y val="7.1626103555237408E-2"/>
          <c:w val="0.89425309739508363"/>
          <c:h val="0.881326890956812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Change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3.5842293906810036E-3"/>
                  <c:y val="-2.81240157480316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-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7921146953405018E-3"/>
                  <c:y val="-6.2499507874015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"/>
                  <c:y val="-5.9374999999999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3.5842293906810036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Sheet1!$A$3:$A$13</c:f>
              <c:strCache>
                <c:ptCount val="11"/>
                <c:pt idx="0">
                  <c:v>08</c:v>
                </c:pt>
                <c:pt idx="1">
                  <c:v>09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</c:strCache>
            </c:strRef>
          </c:cat>
          <c:val>
            <c:numRef>
              <c:f>Sheet1!$B$3:$B$13</c:f>
              <c:numCache>
                <c:formatCode>0%</c:formatCode>
                <c:ptCount val="11"/>
                <c:pt idx="0">
                  <c:v>-7.0000000000000007E-2</c:v>
                </c:pt>
                <c:pt idx="1">
                  <c:v>-0.05</c:v>
                </c:pt>
                <c:pt idx="2">
                  <c:v>-0.05</c:v>
                </c:pt>
                <c:pt idx="3">
                  <c:v>-0.02</c:v>
                </c:pt>
                <c:pt idx="4">
                  <c:v>-0.02</c:v>
                </c:pt>
                <c:pt idx="5">
                  <c:v>0.56000000000000005</c:v>
                </c:pt>
                <c:pt idx="6">
                  <c:v>0.1</c:v>
                </c:pt>
                <c:pt idx="7">
                  <c:v>-0.17</c:v>
                </c:pt>
                <c:pt idx="8">
                  <c:v>-5.4242348842995773E-2</c:v>
                </c:pt>
                <c:pt idx="9">
                  <c:v>0.12943962115232832</c:v>
                </c:pt>
                <c:pt idx="10">
                  <c:v>5.5904961565338921E-3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722720"/>
        <c:axId val="122719584"/>
      </c:barChart>
      <c:catAx>
        <c:axId val="122722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2719584"/>
        <c:crosses val="autoZero"/>
        <c:auto val="1"/>
        <c:lblAlgn val="ctr"/>
        <c:lblOffset val="100"/>
        <c:noMultiLvlLbl val="0"/>
      </c:catAx>
      <c:valAx>
        <c:axId val="12271958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2722720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0.58125</cdr:y>
    </cdr:from>
    <cdr:to>
      <cdr:x>1</cdr:x>
      <cdr:y>0.5925</cdr:y>
    </cdr:to>
    <cdr:sp macro="" textlink="">
      <cdr:nvSpPr>
        <cdr:cNvPr id="2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2362200"/>
          <a:ext cx="7086600" cy="45719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20000"/>
          </a:srgb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dirty="0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</cdr:x>
      <cdr:y>0.4</cdr:y>
    </cdr:from>
    <cdr:to>
      <cdr:x>1</cdr:x>
      <cdr:y>0.41125</cdr:y>
    </cdr:to>
    <cdr:sp macro="" textlink="">
      <cdr:nvSpPr>
        <cdr:cNvPr id="2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1676400"/>
          <a:ext cx="7086600" cy="47148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20000"/>
          </a:srgb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</cdr:x>
      <cdr:y>0.4</cdr:y>
    </cdr:from>
    <cdr:to>
      <cdr:x>1</cdr:x>
      <cdr:y>0.41125</cdr:y>
    </cdr:to>
    <cdr:sp macro="" textlink="">
      <cdr:nvSpPr>
        <cdr:cNvPr id="2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-1600200" y="1676400"/>
          <a:ext cx="7086600" cy="47148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20000"/>
          </a:srgb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0.75455</cdr:y>
    </cdr:from>
    <cdr:to>
      <cdr:x>1</cdr:x>
      <cdr:y>0.7658</cdr:y>
    </cdr:to>
    <cdr:sp macro="" textlink="">
      <cdr:nvSpPr>
        <cdr:cNvPr id="2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-692953" y="3162300"/>
          <a:ext cx="7772400" cy="47149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20000"/>
          </a:srgb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0.5</cdr:x>
      <cdr:y>0.49909</cdr:y>
    </cdr:from>
    <cdr:to>
      <cdr:x>0.71661</cdr:x>
      <cdr:y>0.71727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86200" y="2091691"/>
          <a:ext cx="1683579" cy="9143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100" dirty="0" smtClean="0"/>
            <a:t>Change from $150,000</a:t>
          </a:r>
        </a:p>
        <a:p xmlns:a="http://schemas.openxmlformats.org/drawingml/2006/main">
          <a:pPr algn="ctr"/>
          <a:r>
            <a:rPr lang="en-US" sz="1100" dirty="0" smtClean="0"/>
            <a:t> to $250,000 SIR</a:t>
          </a:r>
          <a:endParaRPr lang="en-U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0.61336</cdr:y>
    </cdr:from>
    <cdr:to>
      <cdr:x>1</cdr:x>
      <cdr:y>0.62461</cdr:y>
    </cdr:to>
    <cdr:sp macro="" textlink="">
      <cdr:nvSpPr>
        <cdr:cNvPr id="2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2492704"/>
          <a:ext cx="7086600" cy="4572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20000"/>
          </a:srgb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0.54839</cdr:x>
      <cdr:y>0.16875</cdr:y>
    </cdr:from>
    <cdr:to>
      <cdr:x>0.67742</cdr:x>
      <cdr:y>0.39375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86200" y="685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0.01125</cdr:y>
    </cdr:to>
    <cdr:sp macro="" textlink="">
      <cdr:nvSpPr>
        <cdr:cNvPr id="2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-1600200" y="0"/>
          <a:ext cx="7086600" cy="4572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20000"/>
          </a:srgb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0.5625</cdr:y>
    </cdr:from>
    <cdr:to>
      <cdr:x>1</cdr:x>
      <cdr:y>0.57375</cdr:y>
    </cdr:to>
    <cdr:sp macro="" textlink="">
      <cdr:nvSpPr>
        <cdr:cNvPr id="2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-1600200" y="2286000"/>
          <a:ext cx="7086600" cy="4572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20000"/>
          </a:srgb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0.5625</cdr:y>
    </cdr:from>
    <cdr:to>
      <cdr:x>1</cdr:x>
      <cdr:y>0.57375</cdr:y>
    </cdr:to>
    <cdr:sp macro="" textlink="">
      <cdr:nvSpPr>
        <cdr:cNvPr id="2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2286000"/>
          <a:ext cx="7086600" cy="4572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20000"/>
          </a:srgb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0.41559</cdr:y>
    </cdr:from>
    <cdr:to>
      <cdr:x>1</cdr:x>
      <cdr:y>0.42684</cdr:y>
    </cdr:to>
    <cdr:sp macro="" textlink="">
      <cdr:nvSpPr>
        <cdr:cNvPr id="2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1741726"/>
          <a:ext cx="7086600" cy="47149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20000"/>
          </a:srgb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0.01125</cdr:y>
    </cdr:to>
    <cdr:sp macro="" textlink="">
      <cdr:nvSpPr>
        <cdr:cNvPr id="2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-1600200" y="0"/>
          <a:ext cx="7086600" cy="4572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20000"/>
          </a:srgb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0.01125</cdr:y>
    </cdr:to>
    <cdr:sp macro="" textlink="">
      <cdr:nvSpPr>
        <cdr:cNvPr id="2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-1600200" y="0"/>
          <a:ext cx="7086600" cy="4572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alpha val="20000"/>
          </a:srgb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43979" cy="465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4" tIns="45781" rIns="91564" bIns="45781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7533" y="1"/>
            <a:ext cx="3043979" cy="465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4" tIns="45781" rIns="91564" bIns="45781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841737"/>
            <a:ext cx="3043979" cy="465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4" tIns="45781" rIns="91564" bIns="45781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7533" y="8841737"/>
            <a:ext cx="3043979" cy="465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4" tIns="45781" rIns="91564" bIns="45781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E3D72473-695C-49B9-B5E5-8C2930593A3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24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43979" cy="465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4" tIns="45781" rIns="91564" bIns="45781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7533" y="1"/>
            <a:ext cx="3043979" cy="465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4" tIns="45781" rIns="91564" bIns="45781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948" y="4422459"/>
            <a:ext cx="5617207" cy="418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4" tIns="45781" rIns="91564" bIns="457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41737"/>
            <a:ext cx="3043979" cy="465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4" tIns="45781" rIns="91564" bIns="45781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7533" y="8841737"/>
            <a:ext cx="3043979" cy="465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4" tIns="45781" rIns="91564" bIns="45781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EDE94A51-0438-44FD-B58C-B9B55DA4B34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8109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94A51-0438-44FD-B58C-B9B55DA4B34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922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94A51-0438-44FD-B58C-B9B55DA4B34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802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94A51-0438-44FD-B58C-B9B55DA4B34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435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94A51-0438-44FD-B58C-B9B55DA4B34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088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94A51-0438-44FD-B58C-B9B55DA4B34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695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94A51-0438-44FD-B58C-B9B55DA4B34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695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94A51-0438-44FD-B58C-B9B55DA4B343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223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1331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kumimoji="1" lang="en-US" sz="2400" dirty="0">
                <a:latin typeface="Times New Roman" pitchFamily="18" charset="0"/>
              </a:endParaRPr>
            </a:p>
          </p:txBody>
        </p:sp>
        <p:sp>
          <p:nvSpPr>
            <p:cNvPr id="1331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kumimoji="1" lang="en-US" sz="2400" dirty="0">
                <a:latin typeface="Times New Roman" pitchFamily="18" charset="0"/>
              </a:endParaRPr>
            </a:p>
          </p:txBody>
        </p:sp>
      </p:grpSp>
      <p:grpSp>
        <p:nvGrpSpPr>
          <p:cNvPr id="1331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1331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31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332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3323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B07ED858-0C14-46F0-A727-88A859821CD1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3324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51F84-EC89-40A7-8D5D-7F5845256BE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E5776-9858-43CE-98B4-6AB8B15F1FF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62000" y="762000"/>
            <a:ext cx="7924800" cy="53244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8B3E3A4B-55F7-463A-993D-203C6EBB6BE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DE4AA-82B1-4374-BEB3-D60F9AE490A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B8C218-B547-4DD4-8EFB-7CC00C0DF0B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273F1-B901-4E9C-8DE1-23D8CAFCB90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7C3DD-A8FB-4AD0-8EDA-0F5A4488D23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922B2B-6B4C-4848-83EF-43B65C8078C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7A5BD-7EA2-4024-B0EE-D93A2F151C62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4DF79-0D0D-49A0-8EAC-773400E35D7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EBEDD-A13B-4FE0-AF76-14AFB8EA39D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2291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2292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293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12294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2295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296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sp>
        <p:nvSpPr>
          <p:cNvPr id="1229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230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230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 b="1">
                <a:solidFill>
                  <a:schemeClr val="bg1"/>
                </a:solidFill>
              </a:defRPr>
            </a:lvl1pPr>
          </a:lstStyle>
          <a:p>
            <a:fld id="{8C0BF72E-9B57-4BE3-8008-ED13B4343558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Microsoft_Excel_Worksheet1.xls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304800" y="990600"/>
            <a:ext cx="9144000" cy="1905000"/>
          </a:xfrm>
        </p:spPr>
        <p:txBody>
          <a:bodyPr/>
          <a:lstStyle/>
          <a:p>
            <a:r>
              <a:rPr lang="en-US" sz="3200" dirty="0" smtClean="0"/>
              <a:t>Small Cities Organized Risk Effort</a:t>
            </a:r>
            <a:br>
              <a:rPr lang="en-US" sz="3200" dirty="0" smtClean="0"/>
            </a:br>
            <a:r>
              <a:rPr lang="en-US" sz="3200" dirty="0" smtClean="0"/>
              <a:t>(SCORE)</a:t>
            </a:r>
            <a:br>
              <a:rPr lang="en-US" sz="3200" dirty="0" smtClean="0"/>
            </a:br>
            <a:r>
              <a:rPr lang="en-US" sz="2800" dirty="0" smtClean="0"/>
              <a:t>Target Funding Benchmarks</a:t>
            </a:r>
            <a:endParaRPr lang="en-US" sz="2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495800" y="2927350"/>
            <a:ext cx="4648200" cy="1822450"/>
          </a:xfrm>
        </p:spPr>
        <p:txBody>
          <a:bodyPr/>
          <a:lstStyle/>
          <a:p>
            <a:r>
              <a:rPr lang="en-US" sz="2400" dirty="0"/>
              <a:t>Presented by:</a:t>
            </a:r>
          </a:p>
          <a:p>
            <a:endParaRPr lang="en-US" sz="900" dirty="0"/>
          </a:p>
          <a:p>
            <a:r>
              <a:rPr lang="en-US" sz="1800" dirty="0" smtClean="0"/>
              <a:t>Marcus Beverly, </a:t>
            </a:r>
            <a:r>
              <a:rPr lang="en-US" sz="1800" dirty="0"/>
              <a:t>Alliant Insurance Services</a:t>
            </a:r>
          </a:p>
          <a:p>
            <a:endParaRPr lang="en-US" sz="800" dirty="0"/>
          </a:p>
          <a:p>
            <a:r>
              <a:rPr lang="en-US" sz="1800" dirty="0" smtClean="0"/>
              <a:t>October  November 1, 2018</a:t>
            </a:r>
            <a:endParaRPr lang="en-US" sz="18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7350" y="0"/>
            <a:ext cx="11366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D142-DFA0-47F7-8D0C-EACE5408C807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20482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8077200" cy="1143000"/>
          </a:xfrm>
        </p:spPr>
        <p:txBody>
          <a:bodyPr/>
          <a:lstStyle/>
          <a:p>
            <a:r>
              <a:rPr lang="en-US" sz="3200" dirty="0" smtClean="0"/>
              <a:t>Net Position to Self </a:t>
            </a:r>
            <a:r>
              <a:rPr lang="en-US" sz="3200" dirty="0"/>
              <a:t>Insured </a:t>
            </a:r>
            <a:r>
              <a:rPr lang="en-US" sz="3200" dirty="0" smtClean="0"/>
              <a:t>Retention</a:t>
            </a:r>
            <a:br>
              <a:rPr lang="en-US" sz="3200" dirty="0" smtClean="0"/>
            </a:br>
            <a:r>
              <a:rPr lang="en-US" sz="3200" dirty="0" smtClean="0"/>
              <a:t>Benchmark </a:t>
            </a:r>
            <a:r>
              <a:rPr lang="en-US" sz="3200" dirty="0"/>
              <a:t>≥ 5:1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94771"/>
            <a:ext cx="7693025" cy="41910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800" dirty="0"/>
          </a:p>
          <a:p>
            <a:pPr>
              <a:lnSpc>
                <a:spcPct val="90000"/>
              </a:lnSpc>
            </a:pPr>
            <a:r>
              <a:rPr lang="en-US" sz="2400" dirty="0"/>
              <a:t>This ratio is a measure of </a:t>
            </a:r>
            <a:r>
              <a:rPr lang="en-US" sz="2400" dirty="0" smtClean="0"/>
              <a:t>how many maximum SIR losses SCORE could pay from net Position.  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Helps determine </a:t>
            </a:r>
            <a:r>
              <a:rPr lang="en-US" sz="2400" dirty="0"/>
              <a:t>the feasibility of increasing the </a:t>
            </a:r>
            <a:r>
              <a:rPr lang="en-US" sz="2400" dirty="0" smtClean="0"/>
              <a:t>SIR.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A </a:t>
            </a:r>
            <a:r>
              <a:rPr lang="en-US" sz="2400" dirty="0"/>
              <a:t>high ratio is </a:t>
            </a:r>
            <a:r>
              <a:rPr lang="en-US" sz="2400" dirty="0" smtClean="0"/>
              <a:t>desirable.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sz="2400" b="1" i="1" dirty="0" smtClean="0"/>
              <a:t>Takeaway </a:t>
            </a:r>
          </a:p>
          <a:p>
            <a:pPr>
              <a:lnSpc>
                <a:spcPct val="90000"/>
              </a:lnSpc>
            </a:pPr>
            <a:r>
              <a:rPr lang="en-US" sz="2400" i="1" dirty="0" smtClean="0"/>
              <a:t>SCORE is sufficiently funded to withstand up to 11 full GL SIR losses, and up to 8 full WC SIR losses.  </a:t>
            </a:r>
          </a:p>
          <a:p>
            <a:pPr>
              <a:lnSpc>
                <a:spcPct val="90000"/>
              </a:lnSpc>
            </a:pPr>
            <a:r>
              <a:rPr lang="en-US" sz="2400" i="1" u="sng" dirty="0" smtClean="0"/>
              <a:t>Both programs are above benchmarks</a:t>
            </a:r>
            <a:r>
              <a:rPr lang="en-US" sz="2400" i="1" dirty="0" smtClean="0"/>
              <a:t>. GL continues to grow, WC slipped to 8 times the SIR. </a:t>
            </a:r>
          </a:p>
          <a:p>
            <a:pPr>
              <a:lnSpc>
                <a:spcPct val="90000"/>
              </a:lnSpc>
            </a:pPr>
            <a:r>
              <a:rPr lang="en-US" sz="2400" i="1" dirty="0" smtClean="0"/>
              <a:t>Dividends, losses, and increasing the WC SIR have reduced this ratio over the last six years.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7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Position to SIR – Liability</a:t>
            </a:r>
            <a:br>
              <a:rPr lang="en-US" dirty="0" smtClean="0"/>
            </a:br>
            <a:r>
              <a:rPr lang="en-US" dirty="0" smtClean="0"/>
              <a:t>Benchmark ≥ 5:1     SIR = $500,000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72160" y="2461895"/>
            <a:ext cx="7693025" cy="372427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11</a:t>
            </a:fld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171282784"/>
              </p:ext>
            </p:extLst>
          </p:nvPr>
        </p:nvGraphicFramePr>
        <p:xfrm>
          <a:off x="1600200" y="2362200"/>
          <a:ext cx="70866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3100" y="4700277"/>
            <a:ext cx="954107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Benchmark</a:t>
            </a:r>
            <a:endParaRPr lang="en-US" sz="1100" b="1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 flipV="1">
            <a:off x="1524000" y="2795277"/>
            <a:ext cx="0" cy="1905000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0945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762000"/>
            <a:ext cx="8382000" cy="1143000"/>
          </a:xfrm>
        </p:spPr>
        <p:txBody>
          <a:bodyPr/>
          <a:lstStyle/>
          <a:p>
            <a:r>
              <a:rPr lang="en-US" dirty="0" smtClean="0"/>
              <a:t>Net Position to SIR  –  Work Comp  Benchmark ≥ 5:1	   SIR = $250,000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12</a:t>
            </a:fld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880572084"/>
              </p:ext>
            </p:extLst>
          </p:nvPr>
        </p:nvGraphicFramePr>
        <p:xfrm>
          <a:off x="692953" y="2324100"/>
          <a:ext cx="77724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200" y="5181600"/>
            <a:ext cx="954107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Benchmark</a:t>
            </a:r>
            <a:endParaRPr lang="en-US" sz="1100" b="1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 flipV="1">
            <a:off x="1511300" y="2835482"/>
            <a:ext cx="0" cy="2590800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0800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B4CC5-BCC4-42FA-8917-F6142505E9F3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25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in </a:t>
            </a:r>
            <a:r>
              <a:rPr lang="en-US" dirty="0" smtClean="0"/>
              <a:t>Net Position</a:t>
            </a:r>
            <a:br>
              <a:rPr lang="en-US" dirty="0" smtClean="0"/>
            </a:br>
            <a:r>
              <a:rPr lang="en-US" dirty="0" smtClean="0"/>
              <a:t>Benchmark </a:t>
            </a:r>
            <a:r>
              <a:rPr lang="en-US" dirty="0"/>
              <a:t>≥ - 10%</a:t>
            </a:r>
            <a:endParaRPr lang="en-US" b="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8153400" cy="4191000"/>
          </a:xfrm>
        </p:spPr>
        <p:txBody>
          <a:bodyPr/>
          <a:lstStyle/>
          <a:p>
            <a:r>
              <a:rPr lang="en-US" sz="2400" dirty="0" smtClean="0"/>
              <a:t>A </a:t>
            </a:r>
            <a:r>
              <a:rPr lang="en-US" sz="2400" dirty="0"/>
              <a:t>decline in </a:t>
            </a:r>
            <a:r>
              <a:rPr lang="en-US" sz="2400" dirty="0" smtClean="0"/>
              <a:t>net Position in </a:t>
            </a:r>
            <a:r>
              <a:rPr lang="en-US" sz="2400" dirty="0"/>
              <a:t>excess of 10% </a:t>
            </a:r>
            <a:r>
              <a:rPr lang="en-US" sz="2400" dirty="0" smtClean="0"/>
              <a:t>may warrant </a:t>
            </a:r>
            <a:r>
              <a:rPr lang="en-US" sz="2400" dirty="0"/>
              <a:t>an increase in </a:t>
            </a:r>
            <a:r>
              <a:rPr lang="en-US" sz="2400" dirty="0" smtClean="0"/>
              <a:t>annual contributions or an assessment</a:t>
            </a:r>
            <a:r>
              <a:rPr lang="en-US" sz="2400" dirty="0"/>
              <a:t>. </a:t>
            </a:r>
          </a:p>
          <a:p>
            <a:r>
              <a:rPr lang="en-US" sz="2400" dirty="0"/>
              <a:t>Large fluctuations in </a:t>
            </a:r>
            <a:r>
              <a:rPr lang="en-US" sz="2400" dirty="0" smtClean="0"/>
              <a:t>net Position </a:t>
            </a:r>
            <a:r>
              <a:rPr lang="en-US" sz="2400" dirty="0"/>
              <a:t>indicate the program is experiencing </a:t>
            </a:r>
            <a:r>
              <a:rPr lang="en-US" sz="2400" dirty="0" smtClean="0"/>
              <a:t>change due to losses and/or dividends.  </a:t>
            </a:r>
          </a:p>
          <a:p>
            <a:pPr marL="0" indent="0" algn="ctr">
              <a:buNone/>
            </a:pPr>
            <a:r>
              <a:rPr lang="en-US" sz="2400" b="1" i="1" dirty="0" smtClean="0"/>
              <a:t>Takeaway </a:t>
            </a:r>
          </a:p>
          <a:p>
            <a:r>
              <a:rPr lang="en-US" sz="2400" dirty="0" smtClean="0"/>
              <a:t>GL – increase of 8%.  Third year of increases,   reversing four years of decreases.</a:t>
            </a:r>
          </a:p>
          <a:p>
            <a:r>
              <a:rPr lang="en-US" sz="2400" dirty="0" smtClean="0"/>
              <a:t>WC – second year of decreases at 15%, after two years of substantial growth. Still healthy at $2 million.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 in Net Position – Liability</a:t>
            </a:r>
            <a:br>
              <a:rPr lang="en-US" dirty="0" smtClean="0"/>
            </a:br>
            <a:r>
              <a:rPr lang="en-US" dirty="0" smtClean="0"/>
              <a:t>Benchmark ≥ - 10%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14</a:t>
            </a:fld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297130090"/>
              </p:ext>
            </p:extLst>
          </p:nvPr>
        </p:nvGraphicFramePr>
        <p:xfrm>
          <a:off x="1600200" y="2362200"/>
          <a:ext cx="7086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362200" y="5389878"/>
            <a:ext cx="6477000" cy="45719"/>
          </a:xfrm>
          <a:prstGeom prst="rect">
            <a:avLst/>
          </a:prstGeom>
          <a:solidFill>
            <a:srgbClr val="FFFF00">
              <a:alpha val="2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5799" y="5290396"/>
            <a:ext cx="954107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Benchmark</a:t>
            </a:r>
            <a:endParaRPr lang="en-US" sz="1100" b="1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1524000" y="3385396"/>
            <a:ext cx="0" cy="1905000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762000"/>
            <a:ext cx="8382000" cy="1143000"/>
          </a:xfrm>
        </p:spPr>
        <p:txBody>
          <a:bodyPr/>
          <a:lstStyle/>
          <a:p>
            <a:r>
              <a:rPr lang="en-US" dirty="0" smtClean="0"/>
              <a:t>Change in Net Position – Work Comp  Benchmark ≥ - 10%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15</a:t>
            </a:fld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166502449"/>
              </p:ext>
            </p:extLst>
          </p:nvPr>
        </p:nvGraphicFramePr>
        <p:xfrm>
          <a:off x="1600200" y="2362200"/>
          <a:ext cx="70866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Arrow Connector 8"/>
          <p:cNvCxnSpPr/>
          <p:nvPr/>
        </p:nvCxnSpPr>
        <p:spPr bwMode="auto">
          <a:xfrm>
            <a:off x="1524000" y="49530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flipV="1">
            <a:off x="1524000" y="2981634"/>
            <a:ext cx="0" cy="1905000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658803" y="4764293"/>
            <a:ext cx="954107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Benchmark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334410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88513-01BD-4841-BB49-2B1EDBBC6D36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184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Expected Liabilities to Net Position</a:t>
            </a:r>
            <a:br>
              <a:rPr lang="en-US" sz="3200" dirty="0" smtClean="0"/>
            </a:br>
            <a:r>
              <a:rPr lang="en-US" sz="3200" dirty="0"/>
              <a:t>Benchmark ≤ </a:t>
            </a:r>
            <a:r>
              <a:rPr lang="en-US" sz="3200" dirty="0" smtClean="0"/>
              <a:t>1.5:1</a:t>
            </a:r>
            <a:endParaRPr lang="en-US" sz="320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514600"/>
            <a:ext cx="7848600" cy="3834402"/>
          </a:xfrm>
        </p:spPr>
        <p:txBody>
          <a:bodyPr/>
          <a:lstStyle/>
          <a:p>
            <a:r>
              <a:rPr lang="en-US" sz="2000" dirty="0" smtClean="0"/>
              <a:t>A measure of SCORE’s susceptibility to </a:t>
            </a:r>
            <a:r>
              <a:rPr lang="en-US" sz="2000" b="1" dirty="0" smtClean="0"/>
              <a:t>reserving errors and/or adverse loss development.  </a:t>
            </a:r>
            <a:endParaRPr lang="en-US" sz="2000" b="1" dirty="0"/>
          </a:p>
          <a:p>
            <a:r>
              <a:rPr lang="en-US" sz="2000" dirty="0"/>
              <a:t>Over time this ratio could </a:t>
            </a:r>
            <a:r>
              <a:rPr lang="en-US" sz="2000" dirty="0" smtClean="0"/>
              <a:t>also indicate </a:t>
            </a:r>
            <a:r>
              <a:rPr lang="en-US" sz="2000" dirty="0"/>
              <a:t>changing loss </a:t>
            </a:r>
            <a:r>
              <a:rPr lang="en-US" sz="2000" dirty="0" smtClean="0"/>
              <a:t>exposures.</a:t>
            </a:r>
            <a:endParaRPr lang="en-US" sz="2000" dirty="0"/>
          </a:p>
          <a:p>
            <a:r>
              <a:rPr lang="en-US" sz="2000" dirty="0"/>
              <a:t>A low ratio is </a:t>
            </a:r>
            <a:r>
              <a:rPr lang="en-US" sz="2000" dirty="0" smtClean="0"/>
              <a:t>desirable. </a:t>
            </a:r>
          </a:p>
          <a:p>
            <a:endParaRPr lang="en-US" sz="2000" dirty="0" smtClean="0"/>
          </a:p>
          <a:p>
            <a:pPr marL="0" indent="0" algn="ctr">
              <a:buNone/>
            </a:pPr>
            <a:r>
              <a:rPr lang="en-US" sz="2000" b="1" i="1" u="sng" dirty="0" smtClean="0"/>
              <a:t>Takeaway</a:t>
            </a:r>
          </a:p>
          <a:p>
            <a:r>
              <a:rPr lang="en-US" sz="2000" i="1" dirty="0" smtClean="0"/>
              <a:t>GL – continued improvement and steady results over the last eight years. </a:t>
            </a:r>
          </a:p>
          <a:p>
            <a:r>
              <a:rPr lang="en-US" sz="2000" i="1" dirty="0" smtClean="0"/>
              <a:t>WC – reversal after three years of improvement and not up to  benchmark</a:t>
            </a:r>
          </a:p>
          <a:p>
            <a:pPr lvl="4">
              <a:buFont typeface="Wingdings" pitchFamily="2" charset="2"/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lvl="4">
              <a:buFont typeface="Wingdings" pitchFamily="2" charset="2"/>
              <a:buNone/>
            </a:pPr>
            <a:endParaRPr lang="en-US" sz="2400" dirty="0"/>
          </a:p>
          <a:p>
            <a:pPr lvl="4"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36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762000"/>
            <a:ext cx="8153400" cy="1143000"/>
          </a:xfrm>
        </p:spPr>
        <p:txBody>
          <a:bodyPr/>
          <a:lstStyle/>
          <a:p>
            <a:r>
              <a:rPr lang="en-US" dirty="0" smtClean="0"/>
              <a:t>Expected Liabilities to NP – Liability  Benchmark ≤ 1.5:1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4400" y="2362200"/>
            <a:ext cx="7693025" cy="372427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17</a:t>
            </a:fld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368122541"/>
              </p:ext>
            </p:extLst>
          </p:nvPr>
        </p:nvGraphicFramePr>
        <p:xfrm>
          <a:off x="1600200" y="2362200"/>
          <a:ext cx="70866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2382941"/>
            <a:ext cx="954107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Benchmark</a:t>
            </a:r>
            <a:endParaRPr lang="en-US" sz="1100" b="1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1523999" y="2627623"/>
            <a:ext cx="1" cy="2706377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5067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Expected Liabilities to NP </a:t>
            </a:r>
            <a:r>
              <a:rPr lang="en-US" dirty="0" smtClean="0"/>
              <a:t>–  WC</a:t>
            </a:r>
            <a:br>
              <a:rPr lang="en-US" dirty="0" smtClean="0"/>
            </a:br>
            <a:r>
              <a:rPr lang="en-US" dirty="0" smtClean="0"/>
              <a:t>Benchmark ≤ 1.5:1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18</a:t>
            </a:fld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960061192"/>
              </p:ext>
            </p:extLst>
          </p:nvPr>
        </p:nvGraphicFramePr>
        <p:xfrm>
          <a:off x="1600200" y="2362200"/>
          <a:ext cx="70866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11199" y="4590636"/>
            <a:ext cx="954107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Benchmark</a:t>
            </a:r>
            <a:endParaRPr lang="en-US" sz="1100" b="1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1444624" y="4839649"/>
            <a:ext cx="1" cy="944459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5944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838200"/>
            <a:ext cx="7924800" cy="1143000"/>
          </a:xfrm>
        </p:spPr>
        <p:txBody>
          <a:bodyPr/>
          <a:lstStyle/>
          <a:p>
            <a:r>
              <a:rPr lang="en-US" sz="4000" b="0" dirty="0" smtClean="0"/>
              <a:t>Change in Expected Liabilities</a:t>
            </a:r>
            <a:br>
              <a:rPr lang="en-US" sz="4000" b="0" dirty="0" smtClean="0"/>
            </a:br>
            <a:r>
              <a:rPr lang="en-US" sz="4000" b="0" dirty="0" smtClean="0"/>
              <a:t>Benchmark </a:t>
            </a:r>
            <a:r>
              <a:rPr lang="en-US" sz="4000" b="0" dirty="0"/>
              <a:t>≤ 20</a:t>
            </a:r>
            <a:r>
              <a:rPr lang="en-US" sz="4000" b="0" dirty="0" smtClean="0"/>
              <a:t>%</a:t>
            </a:r>
            <a:endParaRPr lang="en-US" sz="4000" b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04531-CC03-4E67-B709-7B056364C6FA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08776" y="1996289"/>
            <a:ext cx="8305800" cy="4876800"/>
          </a:xfrm>
        </p:spPr>
        <p:txBody>
          <a:bodyPr>
            <a:normAutofit fontScale="92500" lnSpcReduction="10000"/>
          </a:bodyPr>
          <a:lstStyle/>
          <a:p>
            <a:pPr algn="ctr">
              <a:buFont typeface="Wingdings" pitchFamily="2" charset="2"/>
              <a:buNone/>
            </a:pPr>
            <a:endParaRPr lang="en-US" sz="2400" b="1" dirty="0"/>
          </a:p>
          <a:p>
            <a:r>
              <a:rPr lang="en-US" sz="2600" dirty="0" smtClean="0"/>
              <a:t>Changes in reserves are an indicator of the accuracy of prior estimates by claims adjuster and actuary.  </a:t>
            </a:r>
          </a:p>
          <a:p>
            <a:r>
              <a:rPr lang="en-US" sz="2600" dirty="0" smtClean="0"/>
              <a:t>Change greater than 20% in a year indicates reserving practices may not be conservative enough and/or loss exposures are increasing more than past losses indicate.  </a:t>
            </a:r>
          </a:p>
          <a:p>
            <a:endParaRPr lang="en-US" sz="2700" b="1" i="1" u="sng" dirty="0" smtClean="0"/>
          </a:p>
          <a:p>
            <a:pPr marL="0" indent="0" algn="ctr">
              <a:buNone/>
            </a:pPr>
            <a:r>
              <a:rPr lang="en-US" sz="2600" b="1" i="1" u="sng" dirty="0" smtClean="0"/>
              <a:t>TAKEAWAY</a:t>
            </a:r>
            <a:r>
              <a:rPr lang="en-US" sz="2600" b="1" i="1" dirty="0" smtClean="0"/>
              <a:t> </a:t>
            </a:r>
          </a:p>
          <a:p>
            <a:r>
              <a:rPr lang="en-US" sz="2600" i="1" dirty="0" smtClean="0"/>
              <a:t>GL – slight decrease after three years of big decreases, steady results nine of ten years. </a:t>
            </a:r>
          </a:p>
          <a:p>
            <a:r>
              <a:rPr lang="en-US" sz="2600" i="1" dirty="0" smtClean="0"/>
              <a:t>WC – slight increase after 13% jump last year. Nine of ten years within benchmark.   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7785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Funding Policy – Purpose &amp; Definitions</a:t>
            </a:r>
          </a:p>
          <a:p>
            <a:r>
              <a:rPr lang="en-US" dirty="0" smtClean="0"/>
              <a:t>Benchmarks – Key Risk Exposures</a:t>
            </a:r>
          </a:p>
          <a:p>
            <a:pPr lvl="1"/>
            <a:r>
              <a:rPr lang="en-US" dirty="0" smtClean="0"/>
              <a:t>Large Losses</a:t>
            </a:r>
          </a:p>
          <a:p>
            <a:pPr lvl="1"/>
            <a:r>
              <a:rPr lang="en-US" dirty="0" smtClean="0"/>
              <a:t>Reserving Errors</a:t>
            </a:r>
          </a:p>
          <a:p>
            <a:pPr lvl="1"/>
            <a:r>
              <a:rPr lang="en-US" dirty="0"/>
              <a:t>Pricing Errors</a:t>
            </a:r>
          </a:p>
          <a:p>
            <a:r>
              <a:rPr lang="en-US" dirty="0" smtClean="0"/>
              <a:t>Trends &amp; Takeaways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DE4AA-82B1-4374-BEB3-D60F9AE490A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6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762000"/>
            <a:ext cx="8382000" cy="1143000"/>
          </a:xfrm>
        </p:spPr>
        <p:txBody>
          <a:bodyPr/>
          <a:lstStyle/>
          <a:p>
            <a:r>
              <a:rPr lang="en-US" dirty="0" smtClean="0"/>
              <a:t>Change in Liabilities – Liability Benchmark ≤ 20%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20</a:t>
            </a:fld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332407478"/>
              </p:ext>
            </p:extLst>
          </p:nvPr>
        </p:nvGraphicFramePr>
        <p:xfrm>
          <a:off x="1600200" y="2362200"/>
          <a:ext cx="70866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Arrow Connector 8"/>
          <p:cNvCxnSpPr/>
          <p:nvPr/>
        </p:nvCxnSpPr>
        <p:spPr bwMode="auto">
          <a:xfrm>
            <a:off x="1524000" y="49530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1549400" y="4783241"/>
            <a:ext cx="12700" cy="1253918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673100" y="4572000"/>
            <a:ext cx="954107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Benchmark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157622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762000"/>
            <a:ext cx="8382000" cy="1143000"/>
          </a:xfrm>
        </p:spPr>
        <p:txBody>
          <a:bodyPr/>
          <a:lstStyle/>
          <a:p>
            <a:r>
              <a:rPr lang="en-US" dirty="0" smtClean="0"/>
              <a:t>Change in Liabilities – Work Comp  Benchmark ≤ </a:t>
            </a:r>
            <a:r>
              <a:rPr lang="en-US" dirty="0"/>
              <a:t>20%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21</a:t>
            </a:fld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694701719"/>
              </p:ext>
            </p:extLst>
          </p:nvPr>
        </p:nvGraphicFramePr>
        <p:xfrm>
          <a:off x="1600200" y="2362200"/>
          <a:ext cx="7086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Arrow Connector 8"/>
          <p:cNvCxnSpPr/>
          <p:nvPr/>
        </p:nvCxnSpPr>
        <p:spPr bwMode="auto">
          <a:xfrm>
            <a:off x="1524000" y="49530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1627206" y="4220285"/>
            <a:ext cx="0" cy="1279318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682625" y="4097944"/>
            <a:ext cx="954107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Benchmark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157622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14551-1673-4743-AC13-0ADCC17C74E1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Deposit to Net Position (NP)</a:t>
            </a:r>
            <a:br>
              <a:rPr lang="en-US" dirty="0" smtClean="0"/>
            </a:br>
            <a:r>
              <a:rPr lang="en-US" dirty="0"/>
              <a:t>Benchmark ≤ </a:t>
            </a:r>
            <a:r>
              <a:rPr lang="en-US" dirty="0" smtClean="0"/>
              <a:t>1:1</a:t>
            </a:r>
            <a:endParaRPr lang="en-US" b="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14600"/>
            <a:ext cx="80010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 smtClean="0"/>
              <a:t>A </a:t>
            </a:r>
            <a:r>
              <a:rPr lang="en-US" sz="2000" dirty="0"/>
              <a:t>measure of how </a:t>
            </a:r>
            <a:r>
              <a:rPr lang="en-US" sz="2000" dirty="0" smtClean="0"/>
              <a:t>Net Position is leveraged </a:t>
            </a:r>
            <a:r>
              <a:rPr lang="en-US" sz="2000" dirty="0"/>
              <a:t>against possible </a:t>
            </a:r>
            <a:r>
              <a:rPr lang="en-US" sz="2000" b="1" dirty="0"/>
              <a:t>pricing inaccuracies</a:t>
            </a:r>
            <a:r>
              <a:rPr lang="en-US" sz="2000" dirty="0"/>
              <a:t>. 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Relationship between </a:t>
            </a:r>
            <a:r>
              <a:rPr lang="en-US" sz="2000" i="1" dirty="0"/>
              <a:t>annual deposits</a:t>
            </a:r>
            <a:r>
              <a:rPr lang="en-US" sz="2000" dirty="0"/>
              <a:t> and </a:t>
            </a:r>
            <a:r>
              <a:rPr lang="en-US" sz="2000" dirty="0" smtClean="0"/>
              <a:t>Net Position</a:t>
            </a:r>
            <a:endParaRPr lang="en-US" sz="1800" dirty="0"/>
          </a:p>
          <a:p>
            <a:pPr>
              <a:lnSpc>
                <a:spcPct val="90000"/>
              </a:lnSpc>
            </a:pPr>
            <a:r>
              <a:rPr lang="en-US" sz="2000" dirty="0"/>
              <a:t>Illustrates exposure </a:t>
            </a:r>
            <a:r>
              <a:rPr lang="en-US" sz="2000" dirty="0" smtClean="0"/>
              <a:t>to errors in assessing current risks.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 smtClean="0"/>
              <a:t>A </a:t>
            </a:r>
            <a:r>
              <a:rPr lang="en-US" sz="2000" dirty="0"/>
              <a:t>low ratio is </a:t>
            </a:r>
            <a:r>
              <a:rPr lang="en-US" sz="2000" dirty="0" smtClean="0"/>
              <a:t>desirable.</a:t>
            </a:r>
          </a:p>
          <a:p>
            <a:pPr>
              <a:lnSpc>
                <a:spcPct val="90000"/>
              </a:lnSpc>
            </a:pPr>
            <a:endParaRPr lang="en-US" sz="2000" i="1" dirty="0" smtClean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2000" b="1" i="1" u="sng" dirty="0" smtClean="0"/>
              <a:t>Takeaway  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i="1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000" i="1" dirty="0" smtClean="0"/>
              <a:t>GL – decrease in ratio and steady results over last six years 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i="1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sz="2000" i="1" dirty="0" smtClean="0"/>
              <a:t>WC – increase in ratio but still within benchmark.  </a:t>
            </a:r>
            <a:endParaRPr lang="en-US" sz="2000" dirty="0"/>
          </a:p>
          <a:p>
            <a:pPr lvl="4">
              <a:lnSpc>
                <a:spcPct val="90000"/>
              </a:lnSpc>
              <a:buFont typeface="Wingdings" pitchFamily="2" charset="2"/>
              <a:buNone/>
            </a:pPr>
            <a:endParaRPr lang="en-US" sz="1600" dirty="0"/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Deposit to NP - Liability         Benchmark ≤ 1:1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4400" y="2362200"/>
            <a:ext cx="7693025" cy="372427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23</a:t>
            </a:fld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87139169"/>
              </p:ext>
            </p:extLst>
          </p:nvPr>
        </p:nvGraphicFramePr>
        <p:xfrm>
          <a:off x="1600200" y="2362200"/>
          <a:ext cx="70866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2382941"/>
            <a:ext cx="954107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Benchmark</a:t>
            </a:r>
            <a:endParaRPr lang="en-US" sz="1100" b="1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1523999" y="2627623"/>
            <a:ext cx="1" cy="2706377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9238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Deposit to NP -  Work Comp   Benchmark ≤ 1:1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24</a:t>
            </a:fld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538014351"/>
              </p:ext>
            </p:extLst>
          </p:nvPr>
        </p:nvGraphicFramePr>
        <p:xfrm>
          <a:off x="1600200" y="2362200"/>
          <a:ext cx="7239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11198" y="2286000"/>
            <a:ext cx="954107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Benchmark</a:t>
            </a:r>
            <a:endParaRPr lang="en-US" sz="1100" b="1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1511300" y="2492582"/>
            <a:ext cx="12699" cy="3146218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8800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 in Net Deposits</a:t>
            </a:r>
            <a:br>
              <a:rPr lang="en-US" dirty="0" smtClean="0"/>
            </a:br>
            <a:r>
              <a:rPr lang="en-US" dirty="0" smtClean="0"/>
              <a:t>Recommended Benchmark ≤ 10%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2200"/>
            <a:ext cx="7693025" cy="4038600"/>
          </a:xfrm>
        </p:spPr>
        <p:txBody>
          <a:bodyPr/>
          <a:lstStyle/>
          <a:p>
            <a:r>
              <a:rPr lang="en-US" dirty="0" smtClean="0"/>
              <a:t>Change reflects actuary’s estimate of change in amount of future losses. </a:t>
            </a:r>
          </a:p>
          <a:p>
            <a:r>
              <a:rPr lang="en-US" dirty="0" smtClean="0"/>
              <a:t>A change of more than 10% may indicate funding has been too low, exposures are increasing, and/or risks of loss increasing.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dirty="0" smtClean="0"/>
              <a:t> </a:t>
            </a:r>
            <a:r>
              <a:rPr lang="en-US" b="1" i="1" u="sng" dirty="0" smtClean="0"/>
              <a:t>Takeaway  </a:t>
            </a:r>
            <a:endParaRPr lang="en-US" b="1" i="1" u="sng" dirty="0"/>
          </a:p>
          <a:p>
            <a:pPr marL="0" indent="0">
              <a:lnSpc>
                <a:spcPct val="90000"/>
              </a:lnSpc>
              <a:buNone/>
            </a:pPr>
            <a:r>
              <a:rPr lang="en-US" i="1" dirty="0" smtClean="0"/>
              <a:t>GL </a:t>
            </a:r>
            <a:r>
              <a:rPr lang="en-US" i="1" dirty="0"/>
              <a:t>– </a:t>
            </a:r>
            <a:r>
              <a:rPr lang="en-US" i="1" dirty="0" smtClean="0"/>
              <a:t>flat after two years of increases, but increased confidence level from 70% to 75%. </a:t>
            </a:r>
            <a:endParaRPr lang="en-US" i="1" dirty="0"/>
          </a:p>
          <a:p>
            <a:pPr marL="0" indent="0">
              <a:lnSpc>
                <a:spcPct val="90000"/>
              </a:lnSpc>
              <a:buNone/>
            </a:pPr>
            <a:r>
              <a:rPr lang="en-US" i="1" dirty="0" smtClean="0"/>
              <a:t>WC </a:t>
            </a:r>
            <a:r>
              <a:rPr lang="en-US" i="1" dirty="0"/>
              <a:t>– </a:t>
            </a:r>
            <a:r>
              <a:rPr lang="en-US" b="1" i="1" dirty="0" smtClean="0"/>
              <a:t>decrease of 10%, first in six years</a:t>
            </a:r>
            <a:endParaRPr lang="en-US" b="1" dirty="0"/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DE4AA-82B1-4374-BEB3-D60F9AE490A6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99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762000"/>
            <a:ext cx="8382000" cy="1143000"/>
          </a:xfrm>
        </p:spPr>
        <p:txBody>
          <a:bodyPr/>
          <a:lstStyle/>
          <a:p>
            <a:r>
              <a:rPr lang="en-US" dirty="0" smtClean="0"/>
              <a:t>Change in Net Deposit – Liability </a:t>
            </a:r>
            <a:br>
              <a:rPr lang="en-US" dirty="0" smtClean="0"/>
            </a:br>
            <a:r>
              <a:rPr lang="en-US" dirty="0" smtClean="0"/>
              <a:t>No Benchmark Set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26</a:t>
            </a:fld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919386940"/>
              </p:ext>
            </p:extLst>
          </p:nvPr>
        </p:nvGraphicFramePr>
        <p:xfrm>
          <a:off x="1600200" y="2362200"/>
          <a:ext cx="7086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Arrow Connector 8"/>
          <p:cNvCxnSpPr/>
          <p:nvPr/>
        </p:nvCxnSpPr>
        <p:spPr bwMode="auto">
          <a:xfrm>
            <a:off x="1524000" y="49530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1614505" y="4130882"/>
            <a:ext cx="0" cy="1279318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660398" y="3970990"/>
            <a:ext cx="954107" cy="617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/>
              <a:t>Suggested</a:t>
            </a:r>
          </a:p>
          <a:p>
            <a:pPr algn="ctr"/>
            <a:r>
              <a:rPr lang="en-US" sz="1100" b="1" dirty="0" smtClean="0"/>
              <a:t>Benchmark</a:t>
            </a:r>
          </a:p>
          <a:p>
            <a:pPr algn="ctr"/>
            <a:r>
              <a:rPr lang="en-US" sz="1100" b="1" dirty="0" smtClean="0"/>
              <a:t>&lt; 10%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166155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762000"/>
            <a:ext cx="8382000" cy="1143000"/>
          </a:xfrm>
        </p:spPr>
        <p:txBody>
          <a:bodyPr/>
          <a:lstStyle/>
          <a:p>
            <a:r>
              <a:rPr lang="en-US" dirty="0" smtClean="0"/>
              <a:t>Change in Net Deposit - Work Comp   No Benchmark Set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27</a:t>
            </a:fld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878941788"/>
              </p:ext>
            </p:extLst>
          </p:nvPr>
        </p:nvGraphicFramePr>
        <p:xfrm>
          <a:off x="1600200" y="2362200"/>
          <a:ext cx="7086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Arrow Connector 8"/>
          <p:cNvCxnSpPr/>
          <p:nvPr/>
        </p:nvCxnSpPr>
        <p:spPr bwMode="auto">
          <a:xfrm>
            <a:off x="1524000" y="49530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1627206" y="4130882"/>
            <a:ext cx="0" cy="1279318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673099" y="4356100"/>
            <a:ext cx="954107" cy="617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/>
              <a:t>Suggested</a:t>
            </a:r>
          </a:p>
          <a:p>
            <a:pPr algn="ctr"/>
            <a:r>
              <a:rPr lang="en-US" sz="1100" b="1" dirty="0" smtClean="0"/>
              <a:t>Benchmark</a:t>
            </a:r>
          </a:p>
          <a:p>
            <a:pPr algn="ctr"/>
            <a:r>
              <a:rPr lang="en-US" sz="1100" b="1" dirty="0" smtClean="0"/>
              <a:t>&lt; 10%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95104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Summary of Benchmarks</a:t>
            </a:r>
            <a:endParaRPr lang="en-US" dirty="0">
              <a:solidFill>
                <a:srgbClr val="00206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4712679"/>
              </p:ext>
            </p:extLst>
          </p:nvPr>
        </p:nvGraphicFramePr>
        <p:xfrm>
          <a:off x="1219200" y="2514600"/>
          <a:ext cx="7467600" cy="3253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2286000"/>
                <a:gridCol w="2171700"/>
                <a:gridCol w="1866900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Program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Large Losses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Reserving Errors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Pricing Errors</a:t>
                      </a:r>
                      <a:endParaRPr lang="en-US" dirty="0"/>
                    </a:p>
                  </a:txBody>
                  <a:tcPr/>
                </a:tc>
              </a:tr>
              <a:tr h="1283905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4"/>
                          </a:solidFill>
                        </a:rPr>
                        <a:t>GL</a:t>
                      </a:r>
                      <a:endParaRPr lang="en-US" dirty="0">
                        <a:solidFill>
                          <a:schemeClr val="accent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Continued improvement to twice the benchmark at 11:1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Decrease in reserves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driving improved results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Well within benchmark and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continuing to improve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83905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WC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Decrease in ratio but still almost twice the benchmark at 8:1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Little change this year, continue to monitor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Increase in ratio but still within benchmark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DE4AA-82B1-4374-BEB3-D60F9AE490A6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54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762000"/>
            <a:ext cx="8382000" cy="1143000"/>
          </a:xfrm>
        </p:spPr>
        <p:txBody>
          <a:bodyPr/>
          <a:lstStyle/>
          <a:p>
            <a:r>
              <a:rPr lang="en-US" dirty="0" smtClean="0"/>
              <a:t>Dividends Released By Year-</a:t>
            </a:r>
            <a:br>
              <a:rPr lang="en-US" dirty="0" smtClean="0"/>
            </a:br>
            <a:r>
              <a:rPr lang="en-US" dirty="0" smtClean="0"/>
              <a:t>Liability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514600"/>
            <a:ext cx="7693025" cy="372427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29</a:t>
            </a:fld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1524000" y="49530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176844359"/>
              </p:ext>
            </p:extLst>
          </p:nvPr>
        </p:nvGraphicFramePr>
        <p:xfrm>
          <a:off x="838200" y="2438400"/>
          <a:ext cx="8001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195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4836B-349E-4F47-8BE6-969F6E329DD9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53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</a:t>
            </a:r>
            <a:r>
              <a:rPr lang="en-US" dirty="0" smtClean="0"/>
              <a:t>Funding Policy - Purpose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514600"/>
            <a:ext cx="7848600" cy="4038600"/>
          </a:xfrm>
        </p:spPr>
        <p:txBody>
          <a:bodyPr/>
          <a:lstStyle/>
          <a:p>
            <a:r>
              <a:rPr lang="en-US" i="1" dirty="0" smtClean="0"/>
              <a:t>Guidance</a:t>
            </a:r>
            <a:r>
              <a:rPr lang="en-US" dirty="0" smtClean="0"/>
              <a:t> for Board in </a:t>
            </a:r>
            <a:r>
              <a:rPr lang="en-US" dirty="0"/>
              <a:t>development of </a:t>
            </a:r>
            <a:r>
              <a:rPr lang="en-US" i="1" dirty="0"/>
              <a:t>annual</a:t>
            </a:r>
            <a:r>
              <a:rPr lang="en-US" dirty="0"/>
              <a:t> </a:t>
            </a:r>
            <a:r>
              <a:rPr lang="en-US" i="1" dirty="0"/>
              <a:t>funding, </a:t>
            </a:r>
            <a:r>
              <a:rPr lang="en-US" i="1" dirty="0" smtClean="0"/>
              <a:t>dividend </a:t>
            </a:r>
            <a:r>
              <a:rPr lang="en-US" i="1" dirty="0"/>
              <a:t>and assessment decisions </a:t>
            </a:r>
            <a:endParaRPr lang="en-US" i="1" dirty="0" smtClean="0"/>
          </a:p>
          <a:p>
            <a:pPr marL="0" indent="0">
              <a:buNone/>
            </a:pPr>
            <a:endParaRPr lang="en-US" i="1" dirty="0"/>
          </a:p>
          <a:p>
            <a:r>
              <a:rPr lang="en-US" dirty="0" smtClean="0"/>
              <a:t>Provide benchmarks </a:t>
            </a:r>
            <a:r>
              <a:rPr lang="en-US" dirty="0"/>
              <a:t>to </a:t>
            </a:r>
            <a:r>
              <a:rPr lang="en-US" i="1" dirty="0"/>
              <a:t>measure</a:t>
            </a:r>
            <a:r>
              <a:rPr lang="en-US" dirty="0"/>
              <a:t> </a:t>
            </a:r>
            <a:r>
              <a:rPr lang="en-US" i="1" dirty="0" smtClean="0"/>
              <a:t>and maintain </a:t>
            </a:r>
            <a:r>
              <a:rPr lang="en-US" dirty="0" smtClean="0"/>
              <a:t>the pool’s </a:t>
            </a:r>
            <a:r>
              <a:rPr lang="en-US" i="1" dirty="0"/>
              <a:t>financial </a:t>
            </a:r>
            <a:r>
              <a:rPr lang="en-US" i="1" dirty="0" smtClean="0"/>
              <a:t>stability</a:t>
            </a:r>
          </a:p>
          <a:p>
            <a:endParaRPr lang="en-US" i="1" dirty="0"/>
          </a:p>
          <a:p>
            <a:r>
              <a:rPr lang="en-US" dirty="0" smtClean="0"/>
              <a:t>Expose </a:t>
            </a:r>
            <a:r>
              <a:rPr lang="en-US" dirty="0"/>
              <a:t>deteriorating experience </a:t>
            </a:r>
            <a:r>
              <a:rPr lang="en-US" dirty="0" smtClean="0"/>
              <a:t>and </a:t>
            </a:r>
            <a:r>
              <a:rPr lang="en-US" i="1" dirty="0" smtClean="0"/>
              <a:t>react to minimize adverse </a:t>
            </a:r>
            <a:r>
              <a:rPr lang="en-US" i="1" dirty="0"/>
              <a:t>impact </a:t>
            </a:r>
            <a:r>
              <a:rPr lang="en-US" dirty="0"/>
              <a:t>on the pool</a:t>
            </a:r>
          </a:p>
        </p:txBody>
      </p:sp>
    </p:spTree>
    <p:extLst>
      <p:ext uri="{BB962C8B-B14F-4D97-AF65-F5344CB8AC3E}">
        <p14:creationId xmlns:p14="http://schemas.microsoft.com/office/powerpoint/2010/main" val="30391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762000"/>
            <a:ext cx="8382000" cy="1143000"/>
          </a:xfrm>
        </p:spPr>
        <p:txBody>
          <a:bodyPr/>
          <a:lstStyle/>
          <a:p>
            <a:r>
              <a:rPr lang="en-US" dirty="0" smtClean="0"/>
              <a:t>Dividends Released By Year-</a:t>
            </a:r>
            <a:br>
              <a:rPr lang="en-US" dirty="0" smtClean="0"/>
            </a:br>
            <a:r>
              <a:rPr lang="en-US" dirty="0" smtClean="0"/>
              <a:t>Workers’ Compensation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514600"/>
            <a:ext cx="7693025" cy="372427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96FE-C78A-4C31-BAF0-A292B72CA7E1}" type="slidenum">
              <a:rPr lang="en-US"/>
              <a:pPr/>
              <a:t>30</a:t>
            </a:fld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1524000" y="49530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975423845"/>
              </p:ext>
            </p:extLst>
          </p:nvPr>
        </p:nvGraphicFramePr>
        <p:xfrm>
          <a:off x="990600" y="2362200"/>
          <a:ext cx="73914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133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17413-BAC8-47DC-A700-B6B22C164B3E}" type="slidenum">
              <a:rPr lang="en-US"/>
              <a:pPr/>
              <a:t>31</a:t>
            </a:fld>
            <a:endParaRPr lang="en-US" dirty="0"/>
          </a:p>
        </p:txBody>
      </p:sp>
      <p:sp>
        <p:nvSpPr>
          <p:cNvPr id="552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2018-19 </a:t>
            </a:r>
            <a:r>
              <a:rPr lang="en-US" dirty="0">
                <a:solidFill>
                  <a:schemeClr val="tx1"/>
                </a:solidFill>
              </a:rPr>
              <a:t>Program Year Trends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8077200" cy="4038600"/>
          </a:xfrm>
        </p:spPr>
        <p:txBody>
          <a:bodyPr/>
          <a:lstStyle/>
          <a:p>
            <a:r>
              <a:rPr lang="en-US" dirty="0" smtClean="0"/>
              <a:t>Overall the SCORE programs remain well funded and within most target benchmarks.    </a:t>
            </a:r>
          </a:p>
          <a:p>
            <a:r>
              <a:rPr lang="en-US" dirty="0" smtClean="0"/>
              <a:t>Significant dividends paid over the last several years have been offset in the past by a decrease in liabilities in GL but not in WC.  </a:t>
            </a:r>
          </a:p>
          <a:p>
            <a:r>
              <a:rPr lang="en-US" dirty="0" smtClean="0"/>
              <a:t>Little change in liabilities for either this year.  </a:t>
            </a:r>
          </a:p>
          <a:p>
            <a:r>
              <a:rPr lang="en-US" dirty="0" smtClean="0"/>
              <a:t>WC and GL programs are healthy though status can change quickly and WC on watch.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924800" cy="838200"/>
          </a:xfrm>
        </p:spPr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17413-BAC8-47DC-A700-B6B22C164B3E}" type="slidenum">
              <a:rPr lang="en-US"/>
              <a:pPr/>
              <a:t>32</a:t>
            </a:fld>
            <a:endParaRPr lang="en-US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2362200"/>
            <a:ext cx="8305800" cy="4343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200" dirty="0" smtClean="0"/>
              <a:t>	</a:t>
            </a:r>
            <a:r>
              <a:rPr lang="en-US" sz="2400" dirty="0" smtClean="0"/>
              <a:t>SCORE is well funded to meet its future claims liabilities and the margin for error continues to improve for the GL program, particularly with increase to 75% CL.  The programs will continue to be closely monitored to try to anticipate and mitigate any negative trends.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68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C7440-96E4-4ACF-A473-51F2992A09BA}" type="slidenum">
              <a:rPr lang="en-US"/>
              <a:pPr/>
              <a:t>33</a:t>
            </a:fld>
            <a:endParaRPr lang="en-US" dirty="0"/>
          </a:p>
        </p:txBody>
      </p:sp>
      <p:sp>
        <p:nvSpPr>
          <p:cNvPr id="235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3565" name="Rectangle 1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Any Questions?</a:t>
            </a:r>
          </a:p>
        </p:txBody>
      </p:sp>
      <p:pic>
        <p:nvPicPr>
          <p:cNvPr id="23566" name="Picture 14" descr="MC900078622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7813" y="2473325"/>
            <a:ext cx="1857375" cy="3995738"/>
          </a:xfrm>
          <a:prstGeom prst="rect">
            <a:avLst/>
          </a:prstGeom>
          <a:noFill/>
        </p:spPr>
      </p:pic>
      <p:pic>
        <p:nvPicPr>
          <p:cNvPr id="23567" name="Picture 15" descr="MC900078711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5688" y="2719388"/>
            <a:ext cx="1622425" cy="3933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F1951-6A9F-4CEF-A4CC-37F602359929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8305800" cy="4495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 b="1" dirty="0"/>
              <a:t>Net Deposit (ND) </a:t>
            </a:r>
            <a:r>
              <a:rPr lang="en-US" sz="1800" dirty="0"/>
              <a:t>- total annual “premium” less excess insurance costs.</a:t>
            </a:r>
            <a:endParaRPr lang="en-US" sz="1800" baseline="30000" dirty="0"/>
          </a:p>
          <a:p>
            <a:pPr>
              <a:lnSpc>
                <a:spcPct val="80000"/>
              </a:lnSpc>
              <a:buNone/>
            </a:pPr>
            <a:endParaRPr lang="en-US" sz="1800" baseline="30000" dirty="0"/>
          </a:p>
          <a:p>
            <a:pPr>
              <a:lnSpc>
                <a:spcPct val="80000"/>
              </a:lnSpc>
            </a:pPr>
            <a:r>
              <a:rPr lang="en-US" sz="1800" b="1" dirty="0"/>
              <a:t>Self Insured Retention (SIR) - </a:t>
            </a:r>
            <a:r>
              <a:rPr lang="en-US" sz="1800" dirty="0"/>
              <a:t>the maximum amount of exposure to a single loss retained by SCORE.</a:t>
            </a:r>
          </a:p>
          <a:p>
            <a:pPr>
              <a:lnSpc>
                <a:spcPct val="80000"/>
              </a:lnSpc>
            </a:pPr>
            <a:endParaRPr lang="en-US" sz="1800" b="1" dirty="0"/>
          </a:p>
          <a:p>
            <a:pPr>
              <a:lnSpc>
                <a:spcPct val="80000"/>
              </a:lnSpc>
            </a:pPr>
            <a:r>
              <a:rPr lang="en-US" sz="1800" b="1" dirty="0" smtClean="0"/>
              <a:t>Confidence Level (CL) – </a:t>
            </a:r>
            <a:r>
              <a:rPr lang="en-US" sz="1800" dirty="0" smtClean="0"/>
              <a:t>an estimated probability that a given level of funding will be sufficient to pay actual claim costs.  The </a:t>
            </a:r>
            <a:r>
              <a:rPr lang="en-US" sz="1800" dirty="0"/>
              <a:t>higher a </a:t>
            </a:r>
            <a:r>
              <a:rPr lang="en-US" sz="1800" dirty="0" smtClean="0"/>
              <a:t>CL </a:t>
            </a:r>
            <a:r>
              <a:rPr lang="en-US" sz="1800" dirty="0"/>
              <a:t>the greater certainty the actuary </a:t>
            </a:r>
            <a:r>
              <a:rPr lang="en-US" sz="1800" dirty="0" smtClean="0"/>
              <a:t>has </a:t>
            </a:r>
            <a:r>
              <a:rPr lang="en-US" sz="1800" dirty="0"/>
              <a:t>that losses will not exceed the dollar value used to attain </a:t>
            </a:r>
            <a:r>
              <a:rPr lang="en-US" sz="1800" dirty="0" smtClean="0"/>
              <a:t>the CL.  An estimate at the 70% CL means that in 7 of 10 years the amount will be at least enough to pay all applicable claims.     </a:t>
            </a:r>
            <a:endParaRPr lang="en-US" sz="18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800" dirty="0"/>
          </a:p>
          <a:p>
            <a:pPr>
              <a:lnSpc>
                <a:spcPct val="80000"/>
              </a:lnSpc>
            </a:pPr>
            <a:r>
              <a:rPr lang="en-US" sz="1800" b="1" dirty="0" smtClean="0"/>
              <a:t>Net Position (NP) </a:t>
            </a:r>
            <a:r>
              <a:rPr lang="en-US" sz="1800" dirty="0" smtClean="0"/>
              <a:t>(Equity, Surplus or Net Assets) -  Total Assets less Expected Liabilities.  </a:t>
            </a:r>
          </a:p>
          <a:p>
            <a:pPr>
              <a:lnSpc>
                <a:spcPct val="80000"/>
              </a:lnSpc>
            </a:pPr>
            <a:endParaRPr lang="en-US" sz="1800" b="1" dirty="0" smtClean="0"/>
          </a:p>
          <a:p>
            <a:pPr>
              <a:lnSpc>
                <a:spcPct val="80000"/>
              </a:lnSpc>
            </a:pPr>
            <a:r>
              <a:rPr lang="en-US" sz="1800" b="1" dirty="0" smtClean="0"/>
              <a:t>Expected Liabilities (EL) </a:t>
            </a:r>
            <a:r>
              <a:rPr lang="en-US" sz="1800" dirty="0" smtClean="0"/>
              <a:t>– Outstanding Reserves plus Incurred But Not Reported (IBNR) and Loss Adjustment Expense (LAE), discounted, at the “Expected” </a:t>
            </a:r>
            <a:r>
              <a:rPr lang="en-US" sz="1800" dirty="0"/>
              <a:t>CL (approx. 55% CL).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Incurred But Not Reported (IBNR)</a:t>
            </a:r>
            <a:r>
              <a:rPr lang="en-US" sz="1800" dirty="0" smtClean="0"/>
              <a:t> – the estimate of funds needed to pay for covered losses that have occurred but have not been reported to the member and/or SCORE, and expected future development on claims already reported.    </a:t>
            </a:r>
          </a:p>
          <a:p>
            <a:endParaRPr lang="en-US" sz="1800" dirty="0"/>
          </a:p>
          <a:p>
            <a:r>
              <a:rPr lang="en-US" sz="1800" b="1" dirty="0" smtClean="0"/>
              <a:t>Loss Adjustment Expense (LAE) </a:t>
            </a:r>
            <a:r>
              <a:rPr lang="en-US" sz="1800" dirty="0" smtClean="0"/>
              <a:t>– administrative expenses to manage a claim to conclusion.  Allocated LAE (ALEA) are expenses attributable to a specific claim, such as attorney fees.  Unallocated LAE (ULAE) are overhead expenses not attributable to a specific claim, such as salaries or office rental.  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DE4AA-82B1-4374-BEB3-D60F9AE490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8305800" cy="1143000"/>
          </a:xfrm>
        </p:spPr>
        <p:txBody>
          <a:bodyPr/>
          <a:lstStyle/>
          <a:p>
            <a:r>
              <a:rPr lang="en-US" dirty="0" smtClean="0"/>
              <a:t>Benchmarks Measure Exposure To: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8400"/>
            <a:ext cx="7924800" cy="3724275"/>
          </a:xfrm>
        </p:spPr>
        <p:txBody>
          <a:bodyPr/>
          <a:lstStyle/>
          <a:p>
            <a:r>
              <a:rPr lang="en-US" b="1" dirty="0" smtClean="0"/>
              <a:t>Large Losses </a:t>
            </a:r>
            <a:r>
              <a:rPr lang="en-US" dirty="0" smtClean="0"/>
              <a:t>– Net Position (NP) to SIR</a:t>
            </a:r>
          </a:p>
          <a:p>
            <a:endParaRPr lang="en-US" dirty="0"/>
          </a:p>
          <a:p>
            <a:r>
              <a:rPr lang="en-US" b="1" dirty="0" smtClean="0"/>
              <a:t>Reserving Errors </a:t>
            </a:r>
            <a:r>
              <a:rPr lang="en-US" dirty="0" smtClean="0"/>
              <a:t>–Expected Liabilities to NP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Pricing </a:t>
            </a:r>
            <a:r>
              <a:rPr lang="en-US" b="1" dirty="0"/>
              <a:t>Errors </a:t>
            </a:r>
            <a:r>
              <a:rPr lang="en-US" dirty="0" smtClean="0"/>
              <a:t>–Net Deposits to NP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Also measure </a:t>
            </a:r>
            <a:r>
              <a:rPr lang="en-US" i="1" dirty="0" smtClean="0"/>
              <a:t>yearly changes &amp; trends </a:t>
            </a:r>
            <a:r>
              <a:rPr lang="en-US" dirty="0" smtClean="0"/>
              <a:t>in </a:t>
            </a:r>
          </a:p>
          <a:p>
            <a:pPr marL="0" indent="0" algn="ctr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b="1" dirty="0" smtClean="0"/>
              <a:t>Net Position, Liabilities, and Deposits    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DE4AA-82B1-4374-BEB3-D60F9AE490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26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2" y="999286"/>
            <a:ext cx="8153400" cy="1143000"/>
          </a:xfrm>
        </p:spPr>
        <p:txBody>
          <a:bodyPr/>
          <a:lstStyle/>
          <a:p>
            <a:pPr algn="ctr"/>
            <a:r>
              <a:rPr lang="en-US" dirty="0" smtClean="0"/>
              <a:t>Financials Used For </a:t>
            </a:r>
            <a:br>
              <a:rPr lang="en-US" dirty="0" smtClean="0"/>
            </a:br>
            <a:r>
              <a:rPr lang="en-US" dirty="0" smtClean="0"/>
              <a:t>Liability Benchmarks</a:t>
            </a:r>
            <a:br>
              <a:rPr lang="en-US" dirty="0" smtClean="0"/>
            </a:br>
            <a:endParaRPr lang="en-US" sz="1800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DE4AA-82B1-4374-BEB3-D60F9AE490A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1482428"/>
              </p:ext>
            </p:extLst>
          </p:nvPr>
        </p:nvGraphicFramePr>
        <p:xfrm>
          <a:off x="1052513" y="2362200"/>
          <a:ext cx="7681912" cy="406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Worksheet" r:id="rId4" imgW="7681197" imgH="4061522" progId="Excel.Sheet.12">
                  <p:embed/>
                </p:oleObj>
              </mc:Choice>
              <mc:Fallback>
                <p:oleObj name="Worksheet" r:id="rId4" imgW="7681197" imgH="406152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2513" y="2362200"/>
                        <a:ext cx="7681912" cy="4060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928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20091"/>
            <a:ext cx="7924800" cy="914400"/>
          </a:xfrm>
        </p:spPr>
        <p:txBody>
          <a:bodyPr/>
          <a:lstStyle/>
          <a:p>
            <a:pPr algn="ctr"/>
            <a:r>
              <a:rPr lang="en-US" dirty="0" smtClean="0"/>
              <a:t>Financials Used For </a:t>
            </a:r>
            <a:br>
              <a:rPr lang="en-US" dirty="0" smtClean="0"/>
            </a:br>
            <a:r>
              <a:rPr lang="en-US" dirty="0" smtClean="0"/>
              <a:t>Work Comp Benchmarks</a:t>
            </a:r>
            <a:br>
              <a:rPr lang="en-US" dirty="0" smtClean="0"/>
            </a:br>
            <a:endParaRPr lang="en-US" sz="1800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DE4AA-82B1-4374-BEB3-D60F9AE490A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2200"/>
            <a:ext cx="8001000" cy="372427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355273"/>
            <a:ext cx="7772400" cy="422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44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DE4AA-82B1-4374-BEB3-D60F9AE490A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19200" y="762000"/>
            <a:ext cx="7924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50975" y="2362200"/>
            <a:ext cx="7693025" cy="372427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6772639"/>
              </p:ext>
            </p:extLst>
          </p:nvPr>
        </p:nvGraphicFramePr>
        <p:xfrm>
          <a:off x="304800" y="304800"/>
          <a:ext cx="861060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9628569"/>
      </p:ext>
    </p:extLst>
  </p:cSld>
  <p:clrMapOvr>
    <a:masterClrMapping/>
  </p:clrMapOvr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057400" marR="0" indent="-2286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65000"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057400" marR="0" indent="-2286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65000"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E6DC3ED99DC443A20E49EB6B299606" ma:contentTypeVersion="2" ma:contentTypeDescription="Create a new document." ma:contentTypeScope="" ma:versionID="2fb7566b2811cb705bb11e2b9761e0d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f9746fe128b0ca74698fd9d7c13d39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447577F-B8E6-45CA-83AF-45585521FF07}"/>
</file>

<file path=customXml/itemProps2.xml><?xml version="1.0" encoding="utf-8"?>
<ds:datastoreItem xmlns:ds="http://schemas.openxmlformats.org/officeDocument/2006/customXml" ds:itemID="{9698A308-E3D8-4961-A012-8ABA7774A4B9}"/>
</file>

<file path=customXml/itemProps3.xml><?xml version="1.0" encoding="utf-8"?>
<ds:datastoreItem xmlns:ds="http://schemas.openxmlformats.org/officeDocument/2006/customXml" ds:itemID="{208497DE-74F2-4DA4-8242-AEC2E55F7B5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3908</TotalTime>
  <Words>1273</Words>
  <Application>Microsoft Office PowerPoint</Application>
  <PresentationFormat>On-screen Show (4:3)</PresentationFormat>
  <Paragraphs>265</Paragraphs>
  <Slides>33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Times New Roman</vt:lpstr>
      <vt:lpstr>Wingdings</vt:lpstr>
      <vt:lpstr>Capsules</vt:lpstr>
      <vt:lpstr>Worksheet</vt:lpstr>
      <vt:lpstr>Small Cities Organized Risk Effort (SCORE) Target Funding Benchmarks</vt:lpstr>
      <vt:lpstr>Outline</vt:lpstr>
      <vt:lpstr>Target Funding Policy - Purpose</vt:lpstr>
      <vt:lpstr>Definitions</vt:lpstr>
      <vt:lpstr>Definitions</vt:lpstr>
      <vt:lpstr>Benchmarks Measure Exposure To:</vt:lpstr>
      <vt:lpstr>Financials Used For  Liability Benchmarks </vt:lpstr>
      <vt:lpstr>Financials Used For  Work Comp Benchmarks </vt:lpstr>
      <vt:lpstr> </vt:lpstr>
      <vt:lpstr>Net Position to Self Insured Retention Benchmark ≥ 5:1 </vt:lpstr>
      <vt:lpstr>Net Position to SIR – Liability Benchmark ≥ 5:1     SIR = $500,000</vt:lpstr>
      <vt:lpstr>Net Position to SIR  –  Work Comp  Benchmark ≥ 5:1    SIR = $250,000</vt:lpstr>
      <vt:lpstr>Change in Net Position Benchmark ≥ - 10%</vt:lpstr>
      <vt:lpstr>Change in Net Position – Liability Benchmark ≥ - 10%</vt:lpstr>
      <vt:lpstr>Change in Net Position – Work Comp  Benchmark ≥ - 10%</vt:lpstr>
      <vt:lpstr>Expected Liabilities to Net Position Benchmark ≤ 1.5:1</vt:lpstr>
      <vt:lpstr>Expected Liabilities to NP – Liability  Benchmark ≤ 1.5:1</vt:lpstr>
      <vt:lpstr>Expected Liabilities to NP –  WC Benchmark ≤ 1.5:1</vt:lpstr>
      <vt:lpstr>Change in Expected Liabilities Benchmark ≤ 20%</vt:lpstr>
      <vt:lpstr>Change in Liabilities – Liability Benchmark ≤ 20%</vt:lpstr>
      <vt:lpstr>Change in Liabilities – Work Comp  Benchmark ≤ 20%</vt:lpstr>
      <vt:lpstr>Net Deposit to Net Position (NP) Benchmark ≤ 1:1</vt:lpstr>
      <vt:lpstr>Net Deposit to NP - Liability         Benchmark ≤ 1:1</vt:lpstr>
      <vt:lpstr>Net Deposit to NP -  Work Comp   Benchmark ≤ 1:1</vt:lpstr>
      <vt:lpstr>Change in Net Deposits Recommended Benchmark ≤ 10% </vt:lpstr>
      <vt:lpstr>Change in Net Deposit – Liability  No Benchmark Set</vt:lpstr>
      <vt:lpstr>Change in Net Deposit - Work Comp   No Benchmark Set</vt:lpstr>
      <vt:lpstr>Summary of Benchmarks</vt:lpstr>
      <vt:lpstr>Dividends Released By Year- Liability </vt:lpstr>
      <vt:lpstr>Dividends Released By Year- Workers’ Compensation </vt:lpstr>
      <vt:lpstr>2018-19 Program Year Trends</vt:lpstr>
      <vt:lpstr>Conclusion</vt:lpstr>
      <vt:lpstr> </vt:lpstr>
    </vt:vector>
  </TitlesOfParts>
  <Company>Driver Alliant Insurance Services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SCORE Target Funding Benchmarks 2018 Board Meeting Final</dc:title>
  <dc:creator>cboughey</dc:creator>
  <cp:lastModifiedBy>Marcus Beverly</cp:lastModifiedBy>
  <cp:revision>177</cp:revision>
  <cp:lastPrinted>2018-10-30T19:05:17Z</cp:lastPrinted>
  <dcterms:created xsi:type="dcterms:W3CDTF">2007-11-08T17:09:19Z</dcterms:created>
  <dcterms:modified xsi:type="dcterms:W3CDTF">2018-10-30T19:11:30Z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0x01010062E6DC3ED99DC443A20E49EB6B299606</vt:lpwstr>
  </property>
</Properties>
</file>