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slides/slide52.xml" ContentType="application/vnd.openxmlformats-officedocument.presentationml.slide+xml"/>
  <Override PartName="/ppt/presentation.xml" ContentType="application/vnd.openxmlformats-officedocument.presentationml.presentation.main+xml"/>
  <Override PartName="/ppt/slides/slide4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50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51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5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56"/>
  </p:notesMasterIdLst>
  <p:handoutMasterIdLst>
    <p:handoutMasterId r:id="rId57"/>
  </p:handoutMasterIdLst>
  <p:sldIdLst>
    <p:sldId id="256" r:id="rId4"/>
    <p:sldId id="257" r:id="rId5"/>
    <p:sldId id="268" r:id="rId6"/>
    <p:sldId id="274" r:id="rId7"/>
    <p:sldId id="275" r:id="rId8"/>
    <p:sldId id="276" r:id="rId9"/>
    <p:sldId id="277" r:id="rId10"/>
    <p:sldId id="387" r:id="rId11"/>
    <p:sldId id="384" r:id="rId12"/>
    <p:sldId id="385" r:id="rId13"/>
    <p:sldId id="386" r:id="rId14"/>
    <p:sldId id="298" r:id="rId15"/>
    <p:sldId id="299" r:id="rId16"/>
    <p:sldId id="353" r:id="rId17"/>
    <p:sldId id="301" r:id="rId18"/>
    <p:sldId id="302" r:id="rId19"/>
    <p:sldId id="303" r:id="rId20"/>
    <p:sldId id="375" r:id="rId21"/>
    <p:sldId id="305" r:id="rId22"/>
    <p:sldId id="355" r:id="rId23"/>
    <p:sldId id="307" r:id="rId24"/>
    <p:sldId id="312" r:id="rId25"/>
    <p:sldId id="381" r:id="rId26"/>
    <p:sldId id="359" r:id="rId27"/>
    <p:sldId id="379" r:id="rId28"/>
    <p:sldId id="316" r:id="rId29"/>
    <p:sldId id="318" r:id="rId30"/>
    <p:sldId id="319" r:id="rId31"/>
    <p:sldId id="320" r:id="rId32"/>
    <p:sldId id="321" r:id="rId33"/>
    <p:sldId id="322" r:id="rId34"/>
    <p:sldId id="326" r:id="rId35"/>
    <p:sldId id="327" r:id="rId36"/>
    <p:sldId id="328" r:id="rId37"/>
    <p:sldId id="363" r:id="rId38"/>
    <p:sldId id="365" r:id="rId39"/>
    <p:sldId id="335" r:id="rId40"/>
    <p:sldId id="336" r:id="rId41"/>
    <p:sldId id="377" r:id="rId42"/>
    <p:sldId id="376" r:id="rId43"/>
    <p:sldId id="380" r:id="rId44"/>
    <p:sldId id="341" r:id="rId45"/>
    <p:sldId id="388" r:id="rId46"/>
    <p:sldId id="342" r:id="rId47"/>
    <p:sldId id="382" r:id="rId48"/>
    <p:sldId id="372" r:id="rId49"/>
    <p:sldId id="344" r:id="rId50"/>
    <p:sldId id="345" r:id="rId51"/>
    <p:sldId id="371" r:id="rId52"/>
    <p:sldId id="369" r:id="rId53"/>
    <p:sldId id="370" r:id="rId54"/>
    <p:sldId id="350" r:id="rId55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4660"/>
  </p:normalViewPr>
  <p:slideViewPr>
    <p:cSldViewPr>
      <p:cViewPr varScale="1">
        <p:scale>
          <a:sx n="101" d="100"/>
          <a:sy n="101" d="100"/>
        </p:scale>
        <p:origin x="12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683" y="-91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customXml" Target="../customXml/item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E4FF8FC-8473-4DFD-87CC-D576DA80B410}" type="datetimeFigureOut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D422161-F0FA-48FB-AB7F-FA9B9B1E1F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07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77AD7E3-C660-4F0A-8741-9014820B986D}" type="datetimeFigureOut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C674C06-7968-4B0C-B582-96AACF841F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31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099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580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47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303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80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8006B5-71C4-4B97-B4BE-56B9F4EB14DC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65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86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88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3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90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9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49628D-3643-49CD-9B89-D0227ED6A0FF}" type="slidenum">
              <a:rPr lang="en-US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627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A51520-FDF3-42E5-BE55-E96FDB4C3961}" type="slidenum">
              <a:rPr lang="en-US"/>
              <a:pPr/>
              <a:t>34</a:t>
            </a:fld>
            <a:endParaRPr lang="en-US" dirty="0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315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57DD00-D115-49AD-95A2-CEA5965A6806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695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1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60C941-D21C-4CEE-AA12-F00849344152}" type="slidenum">
              <a:rPr lang="en-US"/>
              <a:pPr/>
              <a:t>42</a:t>
            </a:fld>
            <a:endParaRPr lang="en-US" dirty="0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1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689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AFBEC-B66A-416A-9D64-DDF529B5B691}" type="slidenum">
              <a:rPr lang="en-US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504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D54B3C-2389-4A6F-9751-41D00C1B6929}" type="slidenum">
              <a:rPr lang="en-US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67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EF42A8-52FB-4E03-99FA-98F2EEADC427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69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299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74C06-7968-4B0C-B582-96AACF841F8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51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0435F-44D8-437A-B289-1665E30E3C1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12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DC920-15E3-49B8-B3BD-D94AE1A0F4DE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469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7"/>
          <p:cNvSpPr>
            <a:spLocks/>
          </p:cNvSpPr>
          <p:nvPr userDrawn="1"/>
        </p:nvSpPr>
        <p:spPr bwMode="auto">
          <a:xfrm>
            <a:off x="-38100" y="463550"/>
            <a:ext cx="9182100" cy="6419850"/>
          </a:xfrm>
          <a:custGeom>
            <a:avLst/>
            <a:gdLst/>
            <a:ahLst/>
            <a:cxnLst>
              <a:cxn ang="0">
                <a:pos x="17280" y="12123"/>
              </a:cxn>
              <a:cxn ang="0">
                <a:pos x="0" y="12132"/>
              </a:cxn>
              <a:cxn ang="0">
                <a:pos x="2" y="4163"/>
              </a:cxn>
              <a:cxn ang="0">
                <a:pos x="262" y="3633"/>
              </a:cxn>
              <a:cxn ang="0">
                <a:pos x="567" y="3147"/>
              </a:cxn>
              <a:cxn ang="0">
                <a:pos x="912" y="2704"/>
              </a:cxn>
              <a:cxn ang="0">
                <a:pos x="1295" y="2299"/>
              </a:cxn>
              <a:cxn ang="0">
                <a:pos x="1714" y="1931"/>
              </a:cxn>
              <a:cxn ang="0">
                <a:pos x="2166" y="1602"/>
              </a:cxn>
              <a:cxn ang="0">
                <a:pos x="2649" y="1308"/>
              </a:cxn>
              <a:cxn ang="0">
                <a:pos x="3160" y="1048"/>
              </a:cxn>
              <a:cxn ang="0">
                <a:pos x="3696" y="820"/>
              </a:cxn>
              <a:cxn ang="0">
                <a:pos x="4255" y="623"/>
              </a:cxn>
              <a:cxn ang="0">
                <a:pos x="4835" y="457"/>
              </a:cxn>
              <a:cxn ang="0">
                <a:pos x="5433" y="319"/>
              </a:cxn>
              <a:cxn ang="0">
                <a:pos x="6047" y="207"/>
              </a:cxn>
              <a:cxn ang="0">
                <a:pos x="6673" y="121"/>
              </a:cxn>
              <a:cxn ang="0">
                <a:pos x="7311" y="59"/>
              </a:cxn>
              <a:cxn ang="0">
                <a:pos x="7955" y="19"/>
              </a:cxn>
              <a:cxn ang="0">
                <a:pos x="8605" y="0"/>
              </a:cxn>
              <a:cxn ang="0">
                <a:pos x="9259" y="1"/>
              </a:cxn>
              <a:cxn ang="0">
                <a:pos x="9911" y="20"/>
              </a:cxn>
              <a:cxn ang="0">
                <a:pos x="10562" y="55"/>
              </a:cxn>
              <a:cxn ang="0">
                <a:pos x="11209" y="107"/>
              </a:cxn>
              <a:cxn ang="0">
                <a:pos x="11848" y="172"/>
              </a:cxn>
              <a:cxn ang="0">
                <a:pos x="12477" y="250"/>
              </a:cxn>
              <a:cxn ang="0">
                <a:pos x="13094" y="338"/>
              </a:cxn>
              <a:cxn ang="0">
                <a:pos x="13695" y="435"/>
              </a:cxn>
              <a:cxn ang="0">
                <a:pos x="14280" y="542"/>
              </a:cxn>
              <a:cxn ang="0">
                <a:pos x="14845" y="655"/>
              </a:cxn>
              <a:cxn ang="0">
                <a:pos x="15387" y="772"/>
              </a:cxn>
              <a:cxn ang="0">
                <a:pos x="15904" y="894"/>
              </a:cxn>
              <a:cxn ang="0">
                <a:pos x="16393" y="1019"/>
              </a:cxn>
              <a:cxn ang="0">
                <a:pos x="16853" y="1144"/>
              </a:cxn>
              <a:cxn ang="0">
                <a:pos x="17280" y="1268"/>
              </a:cxn>
              <a:cxn ang="0">
                <a:pos x="17280" y="1980"/>
              </a:cxn>
              <a:cxn ang="0">
                <a:pos x="17280" y="2678"/>
              </a:cxn>
              <a:cxn ang="0">
                <a:pos x="17280" y="3364"/>
              </a:cxn>
              <a:cxn ang="0">
                <a:pos x="17280" y="4043"/>
              </a:cxn>
              <a:cxn ang="0">
                <a:pos x="17280" y="4712"/>
              </a:cxn>
              <a:cxn ang="0">
                <a:pos x="17280" y="5377"/>
              </a:cxn>
              <a:cxn ang="0">
                <a:pos x="17280" y="6038"/>
              </a:cxn>
              <a:cxn ang="0">
                <a:pos x="17280" y="6696"/>
              </a:cxn>
              <a:cxn ang="0">
                <a:pos x="17280" y="7355"/>
              </a:cxn>
              <a:cxn ang="0">
                <a:pos x="17280" y="8015"/>
              </a:cxn>
              <a:cxn ang="0">
                <a:pos x="17280" y="8680"/>
              </a:cxn>
              <a:cxn ang="0">
                <a:pos x="17280" y="9350"/>
              </a:cxn>
              <a:cxn ang="0">
                <a:pos x="17280" y="10027"/>
              </a:cxn>
              <a:cxn ang="0">
                <a:pos x="17280" y="10714"/>
              </a:cxn>
              <a:cxn ang="0">
                <a:pos x="17280" y="11413"/>
              </a:cxn>
              <a:cxn ang="0">
                <a:pos x="17280" y="12123"/>
              </a:cxn>
            </a:cxnLst>
            <a:rect l="0" t="0" r="r" b="b"/>
            <a:pathLst>
              <a:path w="17280" h="12132">
                <a:moveTo>
                  <a:pt x="17280" y="12123"/>
                </a:moveTo>
                <a:lnTo>
                  <a:pt x="0" y="12132"/>
                </a:lnTo>
                <a:lnTo>
                  <a:pt x="2" y="4163"/>
                </a:lnTo>
                <a:lnTo>
                  <a:pt x="262" y="3633"/>
                </a:lnTo>
                <a:lnTo>
                  <a:pt x="567" y="3147"/>
                </a:lnTo>
                <a:lnTo>
                  <a:pt x="912" y="2704"/>
                </a:lnTo>
                <a:lnTo>
                  <a:pt x="1295" y="2299"/>
                </a:lnTo>
                <a:lnTo>
                  <a:pt x="1714" y="1931"/>
                </a:lnTo>
                <a:lnTo>
                  <a:pt x="2166" y="1602"/>
                </a:lnTo>
                <a:lnTo>
                  <a:pt x="2649" y="1308"/>
                </a:lnTo>
                <a:lnTo>
                  <a:pt x="3160" y="1048"/>
                </a:lnTo>
                <a:lnTo>
                  <a:pt x="3696" y="820"/>
                </a:lnTo>
                <a:lnTo>
                  <a:pt x="4255" y="623"/>
                </a:lnTo>
                <a:lnTo>
                  <a:pt x="4835" y="457"/>
                </a:lnTo>
                <a:lnTo>
                  <a:pt x="5433" y="319"/>
                </a:lnTo>
                <a:lnTo>
                  <a:pt x="6047" y="207"/>
                </a:lnTo>
                <a:lnTo>
                  <a:pt x="6673" y="121"/>
                </a:lnTo>
                <a:lnTo>
                  <a:pt x="7311" y="59"/>
                </a:lnTo>
                <a:lnTo>
                  <a:pt x="7955" y="19"/>
                </a:lnTo>
                <a:lnTo>
                  <a:pt x="8605" y="0"/>
                </a:lnTo>
                <a:lnTo>
                  <a:pt x="9259" y="1"/>
                </a:lnTo>
                <a:lnTo>
                  <a:pt x="9911" y="20"/>
                </a:lnTo>
                <a:lnTo>
                  <a:pt x="10562" y="55"/>
                </a:lnTo>
                <a:lnTo>
                  <a:pt x="11209" y="107"/>
                </a:lnTo>
                <a:lnTo>
                  <a:pt x="11848" y="172"/>
                </a:lnTo>
                <a:lnTo>
                  <a:pt x="12477" y="250"/>
                </a:lnTo>
                <a:lnTo>
                  <a:pt x="13094" y="338"/>
                </a:lnTo>
                <a:lnTo>
                  <a:pt x="13695" y="435"/>
                </a:lnTo>
                <a:lnTo>
                  <a:pt x="14280" y="542"/>
                </a:lnTo>
                <a:lnTo>
                  <a:pt x="14845" y="655"/>
                </a:lnTo>
                <a:lnTo>
                  <a:pt x="15387" y="772"/>
                </a:lnTo>
                <a:lnTo>
                  <a:pt x="15904" y="894"/>
                </a:lnTo>
                <a:lnTo>
                  <a:pt x="16393" y="1019"/>
                </a:lnTo>
                <a:lnTo>
                  <a:pt x="16853" y="1144"/>
                </a:lnTo>
                <a:lnTo>
                  <a:pt x="17280" y="1268"/>
                </a:lnTo>
                <a:lnTo>
                  <a:pt x="17280" y="1980"/>
                </a:lnTo>
                <a:lnTo>
                  <a:pt x="17280" y="2678"/>
                </a:lnTo>
                <a:lnTo>
                  <a:pt x="17280" y="3364"/>
                </a:lnTo>
                <a:lnTo>
                  <a:pt x="17280" y="4043"/>
                </a:lnTo>
                <a:lnTo>
                  <a:pt x="17280" y="4712"/>
                </a:lnTo>
                <a:lnTo>
                  <a:pt x="17280" y="5377"/>
                </a:lnTo>
                <a:lnTo>
                  <a:pt x="17280" y="6038"/>
                </a:lnTo>
                <a:lnTo>
                  <a:pt x="17280" y="6696"/>
                </a:lnTo>
                <a:lnTo>
                  <a:pt x="17280" y="7355"/>
                </a:lnTo>
                <a:lnTo>
                  <a:pt x="17280" y="8015"/>
                </a:lnTo>
                <a:lnTo>
                  <a:pt x="17280" y="8680"/>
                </a:lnTo>
                <a:lnTo>
                  <a:pt x="17280" y="9350"/>
                </a:lnTo>
                <a:lnTo>
                  <a:pt x="17280" y="10027"/>
                </a:lnTo>
                <a:lnTo>
                  <a:pt x="17280" y="10714"/>
                </a:lnTo>
                <a:lnTo>
                  <a:pt x="17280" y="11413"/>
                </a:lnTo>
                <a:lnTo>
                  <a:pt x="17280" y="12123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85800" y="1143000"/>
            <a:ext cx="7772400" cy="646331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685800" y="1828800"/>
            <a:ext cx="7772400" cy="46166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fld id="{394BB9DC-B324-40AC-B700-BB07AAB9358C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Freeform 9"/>
          <p:cNvSpPr>
            <a:spLocks/>
          </p:cNvSpPr>
          <p:nvPr userDrawn="1"/>
        </p:nvSpPr>
        <p:spPr bwMode="auto">
          <a:xfrm flipV="1">
            <a:off x="-25400" y="4889500"/>
            <a:ext cx="8839200" cy="32766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Freeform 8"/>
          <p:cNvSpPr>
            <a:spLocks/>
          </p:cNvSpPr>
          <p:nvPr userDrawn="1"/>
        </p:nvSpPr>
        <p:spPr bwMode="auto">
          <a:xfrm flipV="1">
            <a:off x="-25400" y="4786406"/>
            <a:ext cx="9144000" cy="3227294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Freeform 5"/>
          <p:cNvSpPr>
            <a:spLocks/>
          </p:cNvSpPr>
          <p:nvPr userDrawn="1"/>
        </p:nvSpPr>
        <p:spPr bwMode="auto">
          <a:xfrm>
            <a:off x="1588" y="268288"/>
            <a:ext cx="9142413" cy="1760538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9" name="Freeform 6"/>
          <p:cNvSpPr>
            <a:spLocks/>
          </p:cNvSpPr>
          <p:nvPr userDrawn="1"/>
        </p:nvSpPr>
        <p:spPr bwMode="auto">
          <a:xfrm>
            <a:off x="523875" y="190500"/>
            <a:ext cx="8620125" cy="16589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C7A9-A1B6-4435-A091-8B37ED215827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2251B-EAE6-4A80-B80B-C2D22B02234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5D6AE-AABD-4635-8D30-2A3C1B66AAD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2C48B-56E7-455A-9F54-95BC130D174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E3CDE-8254-4E81-905F-FC10AE2D8190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5414-EB4A-4629-8048-D4C7D34AE32A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A9C7-9FEC-43D8-AD34-77CB47E33C1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ECE6-F73B-4646-A2E8-A20955F5BD27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6172-627D-4A33-B016-A5A82FA847E4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9AF4-A033-4972-8DD6-79F77287D98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BF802-2618-402C-962F-E0A7B99EBD08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892175" y="169862"/>
            <a:ext cx="8251826" cy="1679671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533400" y="322262"/>
            <a:ext cx="8610600" cy="15827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Freeform 12"/>
          <p:cNvSpPr/>
          <p:nvPr userDrawn="1"/>
        </p:nvSpPr>
        <p:spPr>
          <a:xfrm>
            <a:off x="-10274" y="4572000"/>
            <a:ext cx="9154274" cy="2310441"/>
          </a:xfrm>
          <a:custGeom>
            <a:avLst/>
            <a:gdLst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2885326"/>
              <a:gd name="connsiteX1" fmla="*/ 3996647 w 9154274"/>
              <a:gd name="connsiteY1" fmla="*/ 1890445 h 2885326"/>
              <a:gd name="connsiteX2" fmla="*/ 9154274 w 9154274"/>
              <a:gd name="connsiteY2" fmla="*/ 0 h 2885326"/>
              <a:gd name="connsiteX3" fmla="*/ 9154274 w 9154274"/>
              <a:gd name="connsiteY3" fmla="*/ 2476072 h 2885326"/>
              <a:gd name="connsiteX4" fmla="*/ 0 w 9154274"/>
              <a:gd name="connsiteY4" fmla="*/ 2455524 h 2885326"/>
              <a:gd name="connsiteX5" fmla="*/ 0 w 9154274"/>
              <a:gd name="connsiteY5" fmla="*/ 1202077 h 2885326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274" h="2476072">
                <a:moveTo>
                  <a:pt x="0" y="1202077"/>
                </a:moveTo>
                <a:cubicBezTo>
                  <a:pt x="875016" y="1451225"/>
                  <a:pt x="2273156" y="1880171"/>
                  <a:pt x="3996647" y="1890445"/>
                </a:cubicBezTo>
                <a:cubicBezTo>
                  <a:pt x="7798941" y="1960652"/>
                  <a:pt x="8793822" y="505146"/>
                  <a:pt x="9154274" y="0"/>
                </a:cubicBezTo>
                <a:lnTo>
                  <a:pt x="9154274" y="2476072"/>
                </a:lnTo>
                <a:lnTo>
                  <a:pt x="0" y="2455524"/>
                </a:lnTo>
                <a:cubicBezTo>
                  <a:pt x="3425" y="2027434"/>
                  <a:pt x="6849" y="1599344"/>
                  <a:pt x="0" y="1202077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 flipV="1">
            <a:off x="0" y="4114800"/>
            <a:ext cx="8991600" cy="38100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Freeform 9"/>
          <p:cNvSpPr>
            <a:spLocks/>
          </p:cNvSpPr>
          <p:nvPr userDrawn="1"/>
        </p:nvSpPr>
        <p:spPr bwMode="auto">
          <a:xfrm flipV="1">
            <a:off x="0" y="4571999"/>
            <a:ext cx="9144000" cy="3251199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2" name="Picture 3" descr="C:\Documents and Settings\sadams\My Documents\SCORE\SCORE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76200"/>
            <a:ext cx="1447800" cy="99810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BDD0B-9938-4C5B-8076-E1329FA8BEAC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5761B-2089-481B-8360-48E13A8EB9F8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97F95-B742-4E15-BC71-ECF0B5610805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7BF1B-D0A3-4645-9505-A5F97E9EF5AC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F3E2-0F98-41F0-9D5B-7F6587E935D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EA6A-BDE3-4C19-8737-724C9080538A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0A53-3568-4736-A0A3-67EEF8E9E7E4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F7586-CE14-446A-862D-68CA4BE4C39D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DF5B3-C8A3-4339-A2F1-FBB5BC4FD6A0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C491C-A40F-45A6-ABC2-F9A653FDE896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15D19-8AB5-4518-884E-C71F257BD67F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81E8-6DE5-4C92-89BE-5D6CD56A8BF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3">
              <a:lumMod val="75000"/>
            </a:schemeClr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5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37AF9-CA15-4F83-8C10-1C2221634D8B}" type="datetime1">
              <a:rPr lang="en-US" smtClean="0"/>
              <a:pPr/>
              <a:t>10/24/2017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9FB6-8607-469E-84BB-4E9214D062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innick@alliant.com" TargetMode="External"/><Relationship Id="rId2" Type="http://schemas.openxmlformats.org/officeDocument/2006/relationships/hyperlink" Target="mailto:Marcus.Beverly@alliant.co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828800"/>
            <a:ext cx="8610600" cy="3657600"/>
          </a:xfrm>
        </p:spPr>
        <p:txBody>
          <a:bodyPr>
            <a:noAutofit/>
          </a:bodyPr>
          <a:lstStyle/>
          <a:p>
            <a:pPr algn="ctr"/>
            <a: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AN INTRODUCTION TO</a:t>
            </a:r>
            <a:b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4000" b="1" spc="150" dirty="0" smtClean="0">
                <a:ln w="11430"/>
                <a:solidFill>
                  <a:schemeClr val="bg1"/>
                </a:solidFill>
                <a:ea typeface="Arial Unicode MS" panose="020B0604020202020204" pitchFamily="34" charset="-128"/>
              </a:rPr>
              <a:t>SCORE</a:t>
            </a:r>
            <a:r>
              <a:rPr lang="en-US" b="1" spc="150" dirty="0" smtClean="0">
                <a:ln w="11430"/>
                <a:solidFill>
                  <a:schemeClr val="bg1"/>
                </a:solidFill>
                <a:ea typeface="Arial Unicode MS" panose="020B0604020202020204" pitchFamily="34" charset="-128"/>
              </a:rPr>
              <a:t/>
            </a:r>
            <a:br>
              <a:rPr lang="en-US" b="1" spc="150" dirty="0" smtClean="0">
                <a:ln w="11430"/>
                <a:solidFill>
                  <a:schemeClr val="bg1"/>
                </a:solidFill>
                <a:ea typeface="Arial Unicode MS" panose="020B0604020202020204" pitchFamily="34" charset="-128"/>
              </a:rPr>
            </a:br>
            <a:r>
              <a:rPr lang="en-US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/>
            </a:r>
            <a:br>
              <a:rPr lang="en-US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SMALL CITIES </a:t>
            </a:r>
            <a:b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ORGANIZED RISK EFFORT</a:t>
            </a:r>
            <a:br>
              <a:rPr lang="en-US" sz="40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</a:br>
            <a:r>
              <a:rPr lang="en-US" sz="3200" b="1" spc="150" dirty="0" smtClean="0">
                <a:ln w="11430"/>
                <a:solidFill>
                  <a:schemeClr val="bg1"/>
                </a:solidFill>
                <a:effectLst/>
                <a:ea typeface="Arial Unicode MS" panose="020B0604020202020204" pitchFamily="34" charset="-128"/>
              </a:rPr>
              <a:t>JOINT POWERS AUTHORITY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ea typeface="Arial Unicode MS" panose="020B0604020202020204" pitchFamily="34" charset="-128"/>
              </a:rPr>
              <a:t/>
            </a:r>
            <a:b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ea typeface="Arial Unicode MS" panose="020B0604020202020204" pitchFamily="34" charset="-128"/>
              </a:rPr>
            </a:br>
            <a:endParaRPr lang="en-US" sz="4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ea typeface="Arial Unicode MS" panose="020B0604020202020204" pitchFamily="34" charset="-128"/>
            </a:endParaRPr>
          </a:p>
        </p:txBody>
      </p:sp>
      <p:pic>
        <p:nvPicPr>
          <p:cNvPr id="1027" name="Picture 3" descr="C:\Documents and Settings\sadams\My Documents\SCORE\SC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5400" cy="89304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0104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October 26, 2017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533400"/>
            <a:ext cx="7239000" cy="89916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Membership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068024"/>
              </p:ext>
            </p:extLst>
          </p:nvPr>
        </p:nvGraphicFramePr>
        <p:xfrm>
          <a:off x="1371600" y="1432557"/>
          <a:ext cx="6248400" cy="37871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43459"/>
                <a:gridCol w="874565"/>
                <a:gridCol w="2128460"/>
                <a:gridCol w="1901916"/>
              </a:tblGrid>
              <a:tr h="5936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Pop.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Projected Payroll FYE 2017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Safety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1,707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$391,965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1,983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$458,398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1,650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$501,535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737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$382,228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Fort Jones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839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$316,012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804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$216,217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8,500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$1,319,431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6,430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$760,704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49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729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$140,726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48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Membership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654468"/>
              </p:ext>
            </p:extLst>
          </p:nvPr>
        </p:nvGraphicFramePr>
        <p:xfrm>
          <a:off x="1371600" y="1401762"/>
          <a:ext cx="6400800" cy="3886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95400"/>
                <a:gridCol w="990600"/>
                <a:gridCol w="2133600"/>
                <a:gridCol w="1981200"/>
              </a:tblGrid>
              <a:tr h="3725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Pop.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Projected Payroll FYE 2017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Safety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1,443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$335,336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3,394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$1,817,047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2,104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$742,971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3,369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$1,007,403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Only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10,213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$3,534,954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16,616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$3,784,518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993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$359,828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 .Fire 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2,941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$1,588,057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7,679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$2,912,181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Police &amp; Vol. Fire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298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$20,569,511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5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Overview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438400" y="1981200"/>
            <a:ext cx="3962400" cy="373380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Governance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Program Services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Claims Administration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Programs</a:t>
            </a:r>
          </a:p>
          <a:p>
            <a:pPr marL="457200" indent="-457200">
              <a:spcBef>
                <a:spcPts val="1800"/>
              </a:spcBef>
              <a:buSzTx/>
              <a:buFont typeface="Wingdings" pitchFamily="2" charset="2"/>
              <a:buChar char="q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Funding Mechanisms</a:t>
            </a:r>
          </a:p>
          <a:p>
            <a:pPr marL="457200" indent="-457200"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71600"/>
            <a:ext cx="7315200" cy="17526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</a:t>
            </a:r>
            <a:b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Governance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 descr="sotx_conferen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4038600"/>
            <a:ext cx="4724400" cy="2213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Board of Directors 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458200" cy="4495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All members are represented on the Board by their City-Appointed Representative and Alternate.</a:t>
            </a:r>
          </a:p>
          <a:p>
            <a:pPr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Each Rep, or in their absence the Alternate, has a single vote.</a:t>
            </a:r>
          </a:p>
          <a:p>
            <a:pPr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500" dirty="0" smtClean="0">
                <a:solidFill>
                  <a:schemeClr val="accent3">
                    <a:lumMod val="50000"/>
                  </a:schemeClr>
                </a:solidFill>
              </a:rPr>
              <a:t>Minimum of four regular meetings a year: 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lang="en-US" baseline="30000" dirty="0" smtClean="0">
                <a:solidFill>
                  <a:schemeClr val="accent3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Friday of January, March, June, August and October</a:t>
            </a:r>
          </a:p>
          <a:p>
            <a:pPr marL="389319" lvl="1" indent="3175">
              <a:spcBef>
                <a:spcPts val="1200"/>
              </a:spcBef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Meeting length is approximately 3 hours</a:t>
            </a:r>
          </a:p>
          <a:p>
            <a:pPr marL="389319" lvl="1" indent="3175">
              <a:spcBef>
                <a:spcPts val="1200"/>
              </a:spcBef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Meeting dates are established by Board resolution adopted at the last regular Board meeting of every fiscal year.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Officers</a:t>
            </a:r>
          </a:p>
        </p:txBody>
      </p:sp>
      <p:sp>
        <p:nvSpPr>
          <p:cNvPr id="20483" name="Rectangle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19600"/>
          </a:xfrm>
        </p:spPr>
        <p:txBody>
          <a:bodyPr>
            <a:normAutofit/>
          </a:bodyPr>
          <a:lstStyle/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President – Roger Carroll – Town of Loomis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Vice President – Steve Baker, City of Yreka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Treasurer – Linda Romaine – Town of Fort Jones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Secretary – Brooke Woodcox– City of Rio Dell</a:t>
            </a:r>
          </a:p>
          <a:p>
            <a:pPr marL="520700" lvl="1" indent="53975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EC Member at Large – John Duckett, City of Shasta Lake</a:t>
            </a:r>
          </a:p>
          <a:p>
            <a:pPr marL="520700" lvl="1" indent="0">
              <a:spcBef>
                <a:spcPts val="1200"/>
              </a:spcBef>
              <a:buNone/>
            </a:pP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lvl="1" indent="0" algn="ctr">
              <a:buSzPct val="80000"/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Terms are 2 years, t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erminating on the even years</a:t>
            </a:r>
          </a:p>
          <a:p>
            <a:pPr lvl="1">
              <a:buSzPct val="80000"/>
              <a:buFont typeface="Wingdings" pitchFamily="2" charset="2"/>
              <a:buChar char="ü"/>
            </a:pP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Executive Committee</a:t>
            </a: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886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The Executive Committee consists of the five Officers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President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Vice President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Treasurer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Secretary</a:t>
            </a:r>
          </a:p>
          <a:p>
            <a:pPr marL="1044702" lvl="2" indent="-514350">
              <a:buFont typeface="Wingdings" pitchFamily="2" charset="2"/>
              <a:buChar char="ü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Member At Large</a:t>
            </a:r>
          </a:p>
          <a:p>
            <a:pPr>
              <a:buFont typeface="Wingdings" pitchFamily="2" charset="2"/>
              <a:buChar char="q"/>
            </a:pPr>
            <a:r>
              <a:rPr lang="en-US" sz="2300" dirty="0" smtClean="0">
                <a:solidFill>
                  <a:schemeClr val="accent3">
                    <a:lumMod val="50000"/>
                  </a:schemeClr>
                </a:solidFill>
              </a:rPr>
              <a:t>The Committee is assigned authority to conduct business when needed on items not requiring a special Board meeting.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1676400"/>
            <a:ext cx="5181600" cy="36576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Joint Powers Agreement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JPA Bylaws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Master Plan Documents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Liability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Workers’ Compensation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Policies and Procedures</a:t>
            </a:r>
            <a:endParaRPr lang="en-U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lvl="1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Joint Powers Agreement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Any Public Entity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Anywhere in California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Government Codes</a:t>
            </a:r>
          </a:p>
          <a:p>
            <a:pPr lvl="3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Funds belong to JPA</a:t>
            </a:r>
          </a:p>
          <a:p>
            <a:pPr lvl="3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Returns and assessments continue past termination</a:t>
            </a:r>
          </a:p>
          <a:p>
            <a:pPr lvl="2"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2/3rds of the Member governing bodies to change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315200" cy="6985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Governing Documents</a:t>
            </a:r>
            <a:endParaRPr lang="en-US" b="1" cap="none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229600" cy="4038600"/>
          </a:xfrm>
        </p:spPr>
        <p:txBody>
          <a:bodyPr>
            <a:normAutofit fontScale="92500"/>
          </a:bodyPr>
          <a:lstStyle/>
          <a:p>
            <a:pPr lvl="1">
              <a:lnSpc>
                <a:spcPct val="90000"/>
              </a:lnSpc>
              <a:spcBef>
                <a:spcPct val="10000"/>
              </a:spcBef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Bylaws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Provide more detail than JPA Agreement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Establishes powers of the Board and Executive Committee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2/3rds of the Board to change</a:t>
            </a:r>
          </a:p>
          <a:p>
            <a:pPr lvl="2">
              <a:spcBef>
                <a:spcPct val="10000"/>
              </a:spcBef>
              <a:buClr>
                <a:schemeClr val="accent3">
                  <a:lumMod val="50000"/>
                </a:schemeClr>
              </a:buClr>
              <a:buFont typeface="Wingdings 2" pitchFamily="18" charset="2"/>
              <a:buChar char=""/>
            </a:pP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lnSpc>
                <a:spcPct val="90000"/>
              </a:lnSpc>
              <a:spcBef>
                <a:spcPct val="100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Master Plan Documents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Governs the procedures, rights and obligations of a program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Defines process for deposits and retrospective adjustments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One for each self-insured program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2/3rds of the Board to change or amend</a:t>
            </a:r>
          </a:p>
          <a:p>
            <a:pPr lvl="2">
              <a:lnSpc>
                <a:spcPct val="90000"/>
              </a:lnSpc>
              <a:spcBef>
                <a:spcPct val="100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Mission Statement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2819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The Small Cities Organized Risk Effort or SCORE, is an association of municipalities joined to </a:t>
            </a:r>
            <a:r>
              <a:rPr lang="en-US" sz="2800" i="1" u="sng" dirty="0" smtClean="0">
                <a:solidFill>
                  <a:schemeClr val="tx2">
                    <a:lumMod val="50000"/>
                  </a:schemeClr>
                </a:solidFill>
              </a:rPr>
              <a:t>protect member resources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by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stabilizing risk costs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in a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reliable, economical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and beneficial manner while providing members with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broad coverage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quality services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in risk management and claims management.</a:t>
            </a:r>
            <a:endParaRPr lang="en-US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3" descr="C:\Documents and Settings\sadams\My Documents\SCORE\SC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24000" cy="105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534400" cy="4525963"/>
          </a:xfrm>
        </p:spPr>
        <p:txBody>
          <a:bodyPr/>
          <a:lstStyle/>
          <a:p>
            <a:pPr lvl="1">
              <a:spcBef>
                <a:spcPts val="60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Memorandum of Coverage (MOC)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Defines the claims covered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Follow the excess coverage for the most part</a:t>
            </a:r>
          </a:p>
          <a:p>
            <a:pPr lvl="3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Does NOT include Employment Practices Liability (EPL)</a:t>
            </a:r>
          </a:p>
          <a:p>
            <a:pPr lvl="3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Covers SOME types of inverse claims</a:t>
            </a:r>
          </a:p>
          <a:p>
            <a:pPr lvl="2">
              <a:spcBef>
                <a:spcPts val="6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Defines rights, duties and processes to follow in the event of a claim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7315200" cy="762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Governing Documents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30403" name="Rectangle 2051"/>
          <p:cNvSpPr>
            <a:spLocks noGrp="1" noChangeArrowheads="1"/>
          </p:cNvSpPr>
          <p:nvPr>
            <p:ph idx="1"/>
          </p:nvPr>
        </p:nvSpPr>
        <p:spPr>
          <a:xfrm>
            <a:off x="1828800" y="1981200"/>
            <a:ext cx="4953000" cy="381000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Policy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Procedures</a:t>
            </a:r>
            <a:endParaRPr lang="en-US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Administrative</a:t>
            </a: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Liability</a:t>
            </a: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Workers’ Compensation</a:t>
            </a:r>
          </a:p>
          <a:p>
            <a:pPr lvl="1">
              <a:spcBef>
                <a:spcPts val="12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Risk Management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848600" cy="15240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The Program Services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 descr="456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21965">
            <a:off x="4876800" y="3810000"/>
            <a:ext cx="2667000" cy="2667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JPA Administration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buNone/>
            </a:pP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Program Administration Team:</a:t>
            </a:r>
          </a:p>
          <a:p>
            <a:pPr>
              <a:buNone/>
            </a:pPr>
            <a:endParaRPr lang="en-US" sz="3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Marcus Beverly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>Marcus.Beverly@alliant.com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Michelle Minnick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hlinkClick r:id="rId3"/>
              </a:rPr>
              <a:t>Michelle.Minnick@alliant.com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4075" indent="-396875">
              <a:buFont typeface="Wingdings" pitchFamily="2" charset="2"/>
              <a:buChar char="q"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27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JPA Administration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010400" cy="4114800"/>
          </a:xfrm>
        </p:spPr>
        <p:txBody>
          <a:bodyPr>
            <a:normAutofit fontScale="92500" lnSpcReduction="10000"/>
          </a:bodyPr>
          <a:lstStyle/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Prepare Agendas and Coordinate Meetings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Develop and Maintain Policy and Procedures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Preparation of Annual Budget and Program Deposits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Issue, Modify and Maintain Memorandums of Coverage for the Shared Risk layer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Maintain SCORE Documents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Risk Management Services</a:t>
            </a:r>
          </a:p>
          <a:p>
            <a:pPr lvl="2"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1900" dirty="0" smtClean="0">
                <a:solidFill>
                  <a:schemeClr val="accent3">
                    <a:lumMod val="50000"/>
                  </a:schemeClr>
                </a:solidFill>
              </a:rPr>
              <a:t>Resource For Risk Management Questions and Information</a:t>
            </a:r>
          </a:p>
          <a:p>
            <a:pPr lvl="2"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1900" dirty="0" smtClean="0">
                <a:solidFill>
                  <a:schemeClr val="accent3">
                    <a:lumMod val="50000"/>
                  </a:schemeClr>
                </a:solidFill>
              </a:rPr>
              <a:t>Coordinate Development of Loss Control Material</a:t>
            </a:r>
          </a:p>
          <a:p>
            <a:pPr lvl="2"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1900" dirty="0" smtClean="0">
                <a:solidFill>
                  <a:schemeClr val="accent3">
                    <a:lumMod val="50000"/>
                  </a:schemeClr>
                </a:solidFill>
              </a:rPr>
              <a:t>Contract Review for Insurance Requirements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Risk Control Services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1676400"/>
            <a:ext cx="7010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spcBef>
                <a:spcPts val="1200"/>
              </a:spcBef>
              <a:buNone/>
              <a:tabLst>
                <a:tab pos="3657600" algn="l"/>
              </a:tabLst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DKF Solutions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On Site Assessments, Assistance, and Training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OSHA Policy Development and Training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Sewer Operation Risk Management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Phone and E-mail Hotline for Questions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My Safety Officer Online Training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  <a:tabLst>
                <a:tab pos="3657600" algn="l"/>
              </a:tabLst>
            </a:pP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85800"/>
            <a:ext cx="71628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Other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Training Provided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76400"/>
            <a:ext cx="7010400" cy="40386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Target Solutions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– Web based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training and resources</a:t>
            </a:r>
          </a:p>
          <a:p>
            <a:pPr lvl="1">
              <a:spcBef>
                <a:spcPts val="1800"/>
              </a:spcBef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www.targetsolutions.com/SCORE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  <a:buFont typeface="Wingdings" pitchFamily="2" charset="2"/>
              <a:buChar char="q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Lexipol –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Police procedures &amp; training bulletins</a:t>
            </a:r>
          </a:p>
          <a:p>
            <a:pPr>
              <a:spcBef>
                <a:spcPts val="18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Conference Participation is encouraged</a:t>
            </a:r>
          </a:p>
          <a:p>
            <a:pPr marL="914400" lvl="1" indent="-45720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PARMA</a:t>
            </a:r>
          </a:p>
          <a:p>
            <a:pPr marL="914400" lvl="1" indent="-457200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CAJPA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76400"/>
            <a:ext cx="7620000" cy="16764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Claims Administration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 descr="York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3581400"/>
            <a:ext cx="2004060" cy="1341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543800" cy="838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Claims Administration by York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7924800" cy="419100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Claims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Management Information System (CMIS) 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Online, Real-Time Client Access to Claims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Information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Clients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May Run Reports,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Loss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Reports, and Claim Logs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Designated Client Relations Director – Dori </a:t>
            </a:r>
            <a:r>
              <a:rPr lang="en-US" sz="2200" dirty="0" err="1" smtClean="0">
                <a:solidFill>
                  <a:schemeClr val="accent3">
                    <a:lumMod val="50000"/>
                  </a:schemeClr>
                </a:solidFill>
              </a:rPr>
              <a:t>Zumwalt</a:t>
            </a:r>
            <a:endParaRPr lang="en-US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Production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of Monthly Loss Runs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Creation of Special  / Ad hoc Loss Reports</a:t>
            </a:r>
          </a:p>
          <a:p>
            <a:pPr marL="1085850" lvl="2">
              <a:lnSpc>
                <a:spcPct val="9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Trust Account Management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Claim Reviews with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Members as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needed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or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requested</a:t>
            </a:r>
            <a:endParaRPr lang="en-US" sz="22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SzTx/>
              <a:buFont typeface="Wingdings" pitchFamily="2" charset="2"/>
              <a:buNone/>
              <a:tabLst>
                <a:tab pos="3657600" algn="l"/>
              </a:tabLst>
            </a:pPr>
            <a:endParaRPr lang="en-US" b="1" dirty="0">
              <a:solidFill>
                <a:schemeClr val="folHlin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7239000" cy="914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Liability Claims Administration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391400" cy="4343400"/>
          </a:xfrm>
        </p:spPr>
        <p:txBody>
          <a:bodyPr>
            <a:normAutofit/>
          </a:bodyPr>
          <a:lstStyle/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Managed by Cameron Dewey  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1st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Dollar Claims Handling 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24/7 Emergency Call Out Services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Negotiate Settlements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with Member’s Approval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Report and Make Recommendations to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the Board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for Shared Risk Layer Losses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Reporting to Excess Pools and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Carriers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09600"/>
            <a:ext cx="7239000" cy="97536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effectLst/>
              </a:rPr>
              <a:t>What is SCORE?</a:t>
            </a:r>
            <a:endParaRPr lang="en-US" b="1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962400"/>
          </a:xfrm>
        </p:spPr>
        <p:txBody>
          <a:bodyPr>
            <a:normAutofit fontScale="92500"/>
          </a:bodyPr>
          <a:lstStyle/>
          <a:p>
            <a:pPr marL="0" indent="0" algn="ctr">
              <a:buClr>
                <a:schemeClr val="accent2">
                  <a:lumMod val="50000"/>
                </a:schemeClr>
              </a:buCl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SCORE is a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Joint Powers Authority (JPA)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created under the authority of Government Code</a:t>
            </a:r>
            <a:r>
              <a:rPr lang="en-US" sz="2200" baseline="30000" dirty="0" smtClean="0">
                <a:solidFill>
                  <a:schemeClr val="tx2">
                    <a:lumMod val="50000"/>
                  </a:schemeClr>
                </a:solidFill>
              </a:rPr>
              <a:t>*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by agreement of the member public entities, after the governing boards of the entities determined that it is in their own best interest and the public interest that SCORE be formed.  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* Sections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990, 990.4, 990.8 and 6500-6515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914400"/>
            <a:ext cx="7391400" cy="9144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Liability Claims Administration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7555"/>
            <a:ext cx="8229600" cy="3429000"/>
          </a:xfrm>
        </p:spPr>
        <p:txBody>
          <a:bodyPr>
            <a:normAutofit/>
          </a:bodyPr>
          <a:lstStyle/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Litigation Management Policy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Approved Defense Counsel Panel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Assignment of Defense Counsel With Member Approval</a:t>
            </a: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Cost Containment with Legal Budgets and Litigation Plans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200"/>
              </a:spcBef>
              <a:buSzTx/>
              <a:buFont typeface="Wingdings" pitchFamily="2" charset="2"/>
              <a:buChar char="q"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Recovery Services for members’ property losses caused by 3</a:t>
            </a:r>
            <a:r>
              <a:rPr lang="en-US" sz="2400" baseline="30000" dirty="0">
                <a:solidFill>
                  <a:schemeClr val="accent3">
                    <a:lumMod val="50000"/>
                  </a:schemeClr>
                </a:solidFill>
              </a:rPr>
              <a:t>rd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 parties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6705600" cy="762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Workers’ Compensation </a:t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Claims Administration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en-US" sz="4000" b="1" dirty="0" smtClean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en-US" sz="4000" b="1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7848600" cy="3429000"/>
          </a:xfrm>
        </p:spPr>
        <p:txBody>
          <a:bodyPr>
            <a:normAutofit/>
          </a:bodyPr>
          <a:lstStyle/>
          <a:p>
            <a:pPr>
              <a:buSzPct val="75000"/>
              <a:buFont typeface="Wingdings" pitchFamily="2" charset="2"/>
              <a:buChar char="q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Claims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are Managed in the Roseville Claims office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SzPct val="75000"/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Designated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Claims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Examiner: Ariel Leonhard</a:t>
            </a:r>
          </a:p>
          <a:p>
            <a:pPr>
              <a:buSzPct val="75000"/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Quality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Assurance Department</a:t>
            </a:r>
          </a:p>
          <a:p>
            <a:pPr>
              <a:spcBef>
                <a:spcPts val="1200"/>
              </a:spcBef>
              <a:buSzPct val="75000"/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Catastrophic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Response Team</a:t>
            </a:r>
          </a:p>
          <a:p>
            <a:pPr lv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Immediate notification of serious injury, death or high profile claim</a:t>
            </a:r>
          </a:p>
          <a:p>
            <a:pPr lv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Comprised of seven senior management personnel</a:t>
            </a:r>
          </a:p>
          <a:p>
            <a:pPr lvl="1"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Expeditious and compassionate claims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handling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0"/>
            <a:ext cx="7543800" cy="25146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</a:t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The Programs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 Programs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5400" y="1295400"/>
            <a:ext cx="6248400" cy="47545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Liability – including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Automobile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Public Officials Errors &amp; Omissions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Workers’ Compensation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Property Insurance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Employment Practices Liability (ERMA)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Crime/Fidelity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Pollution Liability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Automobile Physical Damage Program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Liability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990600"/>
            <a:ext cx="7391400" cy="4724400"/>
          </a:xfrm>
        </p:spPr>
        <p:txBody>
          <a:bodyPr/>
          <a:lstStyle/>
          <a:p>
            <a:pPr algn="ctr">
              <a:buClr>
                <a:schemeClr val="tx2"/>
              </a:buClr>
              <a:buSzTx/>
              <a:buNone/>
              <a:tabLst>
                <a:tab pos="3657600" algn="l"/>
              </a:tabLst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18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Liability Program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Members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957787"/>
              </p:ext>
            </p:extLst>
          </p:nvPr>
        </p:nvGraphicFramePr>
        <p:xfrm>
          <a:off x="1905000" y="1524000"/>
          <a:ext cx="5334000" cy="3672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67000"/>
                <a:gridCol w="2667000"/>
              </a:tblGrid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Fort Jones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Oak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9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marL="0" indent="0"/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>Liability Coverage Layers</a:t>
            </a:r>
            <a:b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en-US" sz="4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35</a:t>
            </a:fld>
            <a:endParaRPr lang="en-US" dirty="0"/>
          </a:p>
        </p:txBody>
      </p:sp>
      <p:grpSp>
        <p:nvGrpSpPr>
          <p:cNvPr id="6" name="Group 10"/>
          <p:cNvGrpSpPr/>
          <p:nvPr/>
        </p:nvGrpSpPr>
        <p:grpSpPr>
          <a:xfrm>
            <a:off x="2590800" y="1676400"/>
            <a:ext cx="4038600" cy="3887335"/>
            <a:chOff x="3962400" y="152400"/>
            <a:chExt cx="4572000" cy="5820164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962400" y="2091888"/>
              <a:ext cx="4572000" cy="301413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sq" algn="ctr">
              <a:solidFill>
                <a:schemeClr val="accent4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Shared Risk Layer</a:t>
              </a:r>
            </a:p>
            <a:p>
              <a:pPr algn="ctr"/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$25,001 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$500,000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962400" y="5058164"/>
              <a:ext cx="4572000" cy="914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Banking Layer $0 - 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$25,000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962400" y="2184400"/>
              <a:ext cx="4572000" cy="1524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CJPRMA Pooled Layer</a:t>
              </a:r>
            </a:p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$500,001 - $5,000,000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962400" y="152400"/>
              <a:ext cx="4572000" cy="211666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CJPRMA</a:t>
              </a:r>
              <a:endPara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Excess Coverage </a:t>
              </a:r>
              <a:r>
                <a:rPr lang="en-US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up to $40,000,000</a:t>
              </a:r>
              <a:endPara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Liability Programs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1"/>
            <a:ext cx="7924800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3">
                    <a:lumMod val="50000"/>
                  </a:schemeClr>
                </a:solidFill>
              </a:rPr>
              <a:t>Mandatory Program - </a:t>
            </a:r>
            <a:r>
              <a:rPr lang="en-US" sz="2200" b="1" i="1" dirty="0" smtClean="0">
                <a:solidFill>
                  <a:schemeClr val="accent3">
                    <a:lumMod val="50000"/>
                  </a:schemeClr>
                </a:solidFill>
              </a:rPr>
              <a:t>All SCORE members must participate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MOC </a:t>
            </a:r>
            <a:r>
              <a:rPr lang="en-US" sz="2200" i="1" dirty="0" smtClean="0">
                <a:solidFill>
                  <a:schemeClr val="accent3">
                    <a:lumMod val="50000"/>
                  </a:schemeClr>
                </a:solidFill>
              </a:rPr>
              <a:t>(policy form)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follows CJPRMA’s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CJPRMA provides </a:t>
            </a:r>
            <a:r>
              <a:rPr lang="en-US" sz="2200" i="1" dirty="0" smtClean="0">
                <a:solidFill>
                  <a:schemeClr val="accent3">
                    <a:lumMod val="50000"/>
                  </a:schemeClr>
                </a:solidFill>
              </a:rPr>
              <a:t>up to 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$40,000,000 limits</a:t>
            </a:r>
          </a:p>
          <a:p>
            <a:pPr lvl="2">
              <a:lnSpc>
                <a:spcPct val="90000"/>
              </a:lnSpc>
              <a:spcBef>
                <a:spcPts val="1200"/>
              </a:spcBef>
              <a:buClr>
                <a:schemeClr val="accent4">
                  <a:lumMod val="75000"/>
                </a:schemeClr>
              </a:buClr>
              <a:buSzPct val="75000"/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General and Automobile Liability</a:t>
            </a:r>
          </a:p>
          <a:p>
            <a:pPr lvl="2">
              <a:lnSpc>
                <a:spcPct val="90000"/>
              </a:lnSpc>
              <a:spcBef>
                <a:spcPts val="1200"/>
              </a:spcBef>
              <a:buClr>
                <a:schemeClr val="accent4">
                  <a:lumMod val="75000"/>
                </a:schemeClr>
              </a:buClr>
              <a:buSzPct val="75000"/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Public Officials Errors and Omissions</a:t>
            </a:r>
          </a:p>
          <a:p>
            <a:pPr lvl="2">
              <a:lnSpc>
                <a:spcPct val="90000"/>
              </a:lnSpc>
              <a:spcBef>
                <a:spcPts val="1200"/>
              </a:spcBef>
              <a:buClr>
                <a:schemeClr val="accent4">
                  <a:lumMod val="75000"/>
                </a:schemeClr>
              </a:buClr>
              <a:buSzPct val="75000"/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Employment Practices Liability - $10,000,000 Limit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3">
                    <a:lumMod val="50000"/>
                  </a:schemeClr>
                </a:solidFill>
              </a:rPr>
              <a:t>Environmental Liability Coverage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$10,000,000 limits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CSAC EIA Group purchase program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10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3">
                    <a:lumMod val="50000"/>
                  </a:schemeClr>
                </a:solidFill>
              </a:rPr>
              <a:t>Optional EPL Coverage up to CJPRMA retention of $500,000 </a:t>
            </a:r>
          </a:p>
          <a:p>
            <a:pPr lvl="1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ü"/>
            </a:pP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</a:rPr>
              <a:t>ERMA -  10 Members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effectLst/>
              </a:rPr>
              <a:t>Workers’ Compensation</a:t>
            </a:r>
            <a:endParaRPr lang="en-US" sz="4000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7696200" cy="4724400"/>
          </a:xfrm>
        </p:spPr>
        <p:txBody>
          <a:bodyPr/>
          <a:lstStyle/>
          <a:p>
            <a:pPr marL="117475" indent="-7938" algn="ctr">
              <a:buClr>
                <a:schemeClr val="tx2"/>
              </a:buClr>
              <a:buSzTx/>
              <a:buNone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   17 Program Members</a:t>
            </a:r>
          </a:p>
          <a:p>
            <a:pPr marL="117475" indent="-7938">
              <a:buClr>
                <a:schemeClr val="tx2"/>
              </a:buClr>
              <a:buSzTx/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 marL="117475" indent="-7938">
              <a:buClr>
                <a:schemeClr val="tx2"/>
              </a:buClr>
              <a:buSzTx/>
              <a:buNone/>
            </a:pPr>
            <a:endParaRPr lang="en-US" sz="2800" dirty="0" smtClean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Tx/>
              <a:buFont typeface="Wingdings" pitchFamily="2" charset="2"/>
              <a:buChar char="Ø"/>
            </a:pPr>
            <a:endParaRPr lang="en-US" sz="2800" dirty="0">
              <a:solidFill>
                <a:schemeClr val="tx2"/>
              </a:solidFill>
            </a:endParaRPr>
          </a:p>
          <a:p>
            <a:pPr lvl="1">
              <a:buClr>
                <a:srgbClr val="003399"/>
              </a:buClr>
              <a:buSzTx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37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14396"/>
              </p:ext>
            </p:extLst>
          </p:nvPr>
        </p:nvGraphicFramePr>
        <p:xfrm>
          <a:off x="1447800" y="2133601"/>
          <a:ext cx="5715000" cy="32540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05000"/>
                <a:gridCol w="1905000"/>
                <a:gridCol w="1905000"/>
              </a:tblGrid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MEMBERS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205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Ft. Jones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</a:p>
                  </a:txBody>
                  <a:tcPr/>
                </a:tc>
              </a:tr>
              <a:tr h="5108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7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382000" cy="1066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WC Coverage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</a:rPr>
              <a:t>Layers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077200" y="6340475"/>
            <a:ext cx="762000" cy="365125"/>
          </a:xfrm>
        </p:spPr>
        <p:txBody>
          <a:bodyPr/>
          <a:lstStyle/>
          <a:p>
            <a:fld id="{EBC839E6-DA49-42D5-AEA0-4AC3F771BCA4}" type="slidenum">
              <a:rPr lang="en-US" smtClean="0"/>
              <a:pPr/>
              <a:t>38</a:t>
            </a:fld>
            <a:endParaRPr lang="en-US" dirty="0"/>
          </a:p>
        </p:txBody>
      </p:sp>
      <p:grpSp>
        <p:nvGrpSpPr>
          <p:cNvPr id="2" name="Group 11"/>
          <p:cNvGrpSpPr/>
          <p:nvPr/>
        </p:nvGrpSpPr>
        <p:grpSpPr>
          <a:xfrm>
            <a:off x="2057400" y="1676400"/>
            <a:ext cx="4495801" cy="3962400"/>
            <a:chOff x="3962400" y="2133600"/>
            <a:chExt cx="4572001" cy="4114800"/>
          </a:xfrm>
        </p:grpSpPr>
        <p:sp>
          <p:nvSpPr>
            <p:cNvPr id="330772" name="Rectangle 20"/>
            <p:cNvSpPr>
              <a:spLocks noChangeArrowheads="1"/>
            </p:cNvSpPr>
            <p:nvPr/>
          </p:nvSpPr>
          <p:spPr bwMode="auto">
            <a:xfrm>
              <a:off x="3962401" y="2133600"/>
              <a:ext cx="4572000" cy="396239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pPr algn="ctr"/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Shared Risk Layer</a:t>
              </a:r>
            </a:p>
            <a:p>
              <a:pPr algn="ctr"/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$25,001 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$250,000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0774" name="Rectangle 22"/>
            <p:cNvSpPr>
              <a:spLocks noChangeArrowheads="1"/>
            </p:cNvSpPr>
            <p:nvPr/>
          </p:nvSpPr>
          <p:spPr bwMode="auto">
            <a:xfrm>
              <a:off x="3962400" y="5334000"/>
              <a:ext cx="4572000" cy="9144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Banking Layer $0 - 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</a:rPr>
                <a:t>$25,000</a:t>
              </a:r>
              <a:endParaRPr lang="en-US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0776" name="Rectangle 24"/>
            <p:cNvSpPr>
              <a:spLocks noChangeArrowheads="1"/>
            </p:cNvSpPr>
            <p:nvPr/>
          </p:nvSpPr>
          <p:spPr bwMode="auto">
            <a:xfrm>
              <a:off x="3962400" y="2133600"/>
              <a:ext cx="4572000" cy="189676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127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Local Area Workers’ </a:t>
              </a: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Compensation Excess JPA </a:t>
              </a: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(LAWCX)</a:t>
              </a:r>
              <a:endPara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$250,001 to Statutory</a:t>
              </a:r>
              <a:endPara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Property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 Real and Personal Property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Business Interruption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 Risk Less Exclusions such as: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Earthquake and Flood (Flood available individually)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Loss Limit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- $1,000,000,000 per loss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Deductible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 $5,000 per accident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Includes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Cyber Liability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Pollution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Coverage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Auto physical damage for replacement cost if declare value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09600"/>
            <a:ext cx="76962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Why was SCORE formed?</a:t>
            </a:r>
            <a:endParaRPr lang="en-US" b="1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3124200"/>
          </a:xfrm>
        </p:spPr>
        <p:txBody>
          <a:bodyPr>
            <a:noAutofit/>
          </a:bodyPr>
          <a:lstStyle/>
          <a:p>
            <a:pPr>
              <a:spcBef>
                <a:spcPct val="10000"/>
              </a:spcBef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To be free of Insurance Industry Cycles</a:t>
            </a:r>
          </a:p>
          <a:p>
            <a:pPr lvl="1">
              <a:spcBef>
                <a:spcPct val="100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 Reduce costs overall</a:t>
            </a:r>
          </a:p>
          <a:p>
            <a:pPr lvl="1">
              <a:spcBef>
                <a:spcPct val="10000"/>
              </a:spcBef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 Stop riding the rollercoaster</a:t>
            </a:r>
          </a:p>
          <a:p>
            <a:pPr>
              <a:spcBef>
                <a:spcPct val="10000"/>
              </a:spcBef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Help each other with risk management issues  </a:t>
            </a:r>
          </a:p>
          <a:p>
            <a:pPr>
              <a:spcBef>
                <a:spcPct val="10000"/>
              </a:spcBef>
            </a:pP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</a:rPr>
              <a:t>Provide broader coverage and services for less than members could obtain on their own.  </a:t>
            </a:r>
            <a:endParaRPr lang="en-US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Property Program </a:t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17 Members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2800" b="1" dirty="0" smtClean="0"/>
          </a:p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157127"/>
              </p:ext>
            </p:extLst>
          </p:nvPr>
        </p:nvGraphicFramePr>
        <p:xfrm>
          <a:off x="1447800" y="1752600"/>
          <a:ext cx="6096000" cy="3703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  <a:gridCol w="3048000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Mt. Shasta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Rio Dell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Fort Jones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Tulelake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lang="en-US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3549"/>
            <a:ext cx="8229600" cy="12954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Alliant Motor Vehicle Program (AMVP)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1600200"/>
            <a:ext cx="8001000" cy="4267199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All Risk Equipment Floater (including EQ and Flood)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All risks of direct physical loss or damage from any external cause except as excluded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Enhanced Coverage Sub limits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Additionally Acquired Equipment (45 days) - $250,000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Temporary Transportation Rental expense - $10,000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ü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Unscheduled Non-owned Vehicles and Equipment - $1mil total/$500k one item 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Loss Limit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– Per Schedule on file with the company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Replacement cost available for equipment up to three years old  </a:t>
            </a:r>
          </a:p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Deductible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 options for $1,000, $2,000 or $5,000 per accident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772400" cy="990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Other Optional Coverages</a:t>
            </a:r>
            <a:endParaRPr 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00200"/>
            <a:ext cx="6172200" cy="411480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Crime Coverages 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Faithful Performance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Employee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Assistance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Program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Airport / Aircraft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Liability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Pollution Liability – CSAC-EIA  </a:t>
            </a:r>
          </a:p>
          <a:p>
            <a:pPr>
              <a:spcBef>
                <a:spcPts val="2400"/>
              </a:spcBef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q"/>
              <a:tabLst>
                <a:tab pos="3657600" algn="l"/>
              </a:tabLst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Employment Practices Liability</a:t>
            </a:r>
          </a:p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1000" b="1" dirty="0">
              <a:solidFill>
                <a:schemeClr val="tx2"/>
              </a:solidFill>
            </a:endParaRPr>
          </a:p>
          <a:p>
            <a:pPr>
              <a:buClr>
                <a:schemeClr val="tx2"/>
              </a:buClr>
              <a:buSzTx/>
              <a:buNone/>
              <a:tabLst>
                <a:tab pos="3657600" algn="l"/>
              </a:tabLst>
            </a:pPr>
            <a:endParaRPr lang="en-US" sz="1000" b="1" dirty="0">
              <a:solidFill>
                <a:schemeClr val="tx2"/>
              </a:solidFill>
            </a:endParaRPr>
          </a:p>
          <a:p>
            <a:pPr>
              <a:buSzTx/>
              <a:buNone/>
              <a:tabLst>
                <a:tab pos="3657600" algn="l"/>
              </a:tabLst>
            </a:pP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057400" y="99060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SCORE Members Participating </a:t>
            </a:r>
          </a:p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Each Program FY 17/18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1597"/>
            <a:ext cx="7162800" cy="3893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1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905000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SCORE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/>
            </a:r>
            <a:br>
              <a:rPr lang="en-US" sz="4800" dirty="0" smtClean="0">
                <a:solidFill>
                  <a:schemeClr val="accent3">
                    <a:lumMod val="50000"/>
                  </a:schemeClr>
                </a:solidFill>
                <a:effectLst/>
              </a:rPr>
            </a:b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 Funding Mechanisms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BC839E6-DA49-42D5-AEA0-4AC3F771BCA4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7" name="Picture 3" descr="C:\Users\Susan\AppData\Local\Temp\Low\Collections\Selection Basket\0043474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352800"/>
            <a:ext cx="20574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990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How Is Funding Determined?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315200" cy="4373563"/>
          </a:xfrm>
        </p:spPr>
        <p:txBody>
          <a:bodyPr/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Actuarial Study done by Bickmore Risk Services.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Provides rates to fund Banking and Shared Risk layers at various Confidence Levels (CLs).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SCORE Funds at a 70% CL for Liability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SCORE Funds at a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75% CL for Workers’ Comp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11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696200" cy="1143000"/>
          </a:xfrm>
        </p:spPr>
        <p:txBody>
          <a:bodyPr>
            <a:noAutofit/>
          </a:bodyPr>
          <a:lstStyle/>
          <a:p>
            <a:r>
              <a:rPr kumimoji="1"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The Funding Mechanisms - </a:t>
            </a:r>
            <a:br>
              <a:rPr kumimoji="1" lang="en-US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kumimoji="1"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Banking And Shared Risk Layers</a:t>
            </a:r>
            <a:endParaRPr 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spcBef>
                <a:spcPts val="1800"/>
              </a:spcBef>
              <a:buClr>
                <a:schemeClr val="accent3">
                  <a:lumMod val="50000"/>
                </a:schemeClr>
              </a:buClr>
              <a:buNone/>
              <a:tabLst>
                <a:tab pos="3657600" algn="l"/>
              </a:tabLst>
            </a:pPr>
            <a:r>
              <a:rPr kumimoji="1"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Contribution Deposits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Liability - Paid Annually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WC – Paid Quarterly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Covers Loss Costs, Loss Cost Development, Administration and Claims Adjusting Costs</a:t>
            </a:r>
            <a:b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</a:br>
            <a:endParaRPr kumimoji="1" lang="en-US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 descr="rating9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50927">
            <a:off x="4800600" y="4876800"/>
            <a:ext cx="2743210" cy="182619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How Are Contributions Developed?</a:t>
            </a:r>
            <a:b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First We Calculate an “Ex Mod”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7848600" cy="4114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600"/>
              </a:spcBef>
              <a:buNone/>
            </a:pP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An Experience Modification Factor is calculated for each member.</a:t>
            </a:r>
          </a:p>
          <a:p>
            <a:pPr marL="761238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Loss Rate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developed = Sum of last 5 years of losses limited to $50,000 per occurrence / by the Sum of last 5 years payroll (4 years for WC)</a:t>
            </a:r>
          </a:p>
          <a:p>
            <a:pPr marL="761238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Relative Loss Rate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is developed for each member </a:t>
            </a:r>
          </a:p>
          <a:p>
            <a:pPr marL="761238" lvl="1" indent="-514350">
              <a:spcBef>
                <a:spcPts val="600"/>
              </a:spcBef>
              <a:buNone/>
            </a:pP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	(Member Loss rate / Total Loss Rate for SCORE)</a:t>
            </a:r>
          </a:p>
          <a:p>
            <a:pPr marL="761238" lvl="1" indent="-514350">
              <a:spcBef>
                <a:spcPts val="600"/>
              </a:spcBef>
              <a:buNone/>
            </a:pPr>
            <a:r>
              <a:rPr lang="en-US" sz="1800" b="1" dirty="0" smtClean="0">
                <a:solidFill>
                  <a:schemeClr val="accent3">
                    <a:lumMod val="50000"/>
                  </a:schemeClr>
                </a:solidFill>
              </a:rPr>
              <a:t>3.  	</a:t>
            </a: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Credibility Factor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=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  <a:latin typeface="Garamond" pitchFamily="18" charset="0"/>
              </a:rPr>
              <a:t>Member Payroll / (Total Members Payroll + Constant)</a:t>
            </a:r>
            <a:endParaRPr lang="en-US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33363" lvl="1" indent="12700">
              <a:spcBef>
                <a:spcPts val="600"/>
              </a:spcBef>
              <a:buNone/>
            </a:pPr>
            <a:r>
              <a:rPr lang="en-US" sz="1800" i="1" dirty="0" smtClean="0">
                <a:solidFill>
                  <a:schemeClr val="accent3">
                    <a:lumMod val="50000"/>
                  </a:schemeClr>
                </a:solidFill>
              </a:rPr>
              <a:t>The Credibility Factor is applied to adjust for the relatively small sample size of claims and payroll used in developing the loss rates. </a:t>
            </a:r>
            <a:endParaRPr lang="en-US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46888" lvl="1" indent="0">
              <a:spcBef>
                <a:spcPts val="600"/>
              </a:spcBef>
              <a:buNone/>
            </a:pPr>
            <a:r>
              <a:rPr lang="en-US" sz="1800" b="1" dirty="0" smtClean="0">
                <a:solidFill>
                  <a:schemeClr val="accent3">
                    <a:lumMod val="50000"/>
                  </a:schemeClr>
                </a:solidFill>
              </a:rPr>
              <a:t>4. 	</a:t>
            </a:r>
            <a:r>
              <a:rPr lang="en-US" sz="1800" b="1" u="sng" dirty="0" smtClean="0">
                <a:solidFill>
                  <a:schemeClr val="accent3">
                    <a:lumMod val="50000"/>
                  </a:schemeClr>
                </a:solidFill>
              </a:rPr>
              <a:t>Experience Modification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= Relative Loss rate x Credibility Factor + 		1.00 – Credibility Factor</a:t>
            </a:r>
          </a:p>
          <a:p>
            <a:pPr marL="761238" lvl="1" indent="-514350">
              <a:spcBef>
                <a:spcPts val="600"/>
              </a:spcBef>
              <a:buNone/>
            </a:pPr>
            <a:r>
              <a:rPr lang="en-US" sz="1800" i="1" dirty="0" smtClean="0">
                <a:solidFill>
                  <a:schemeClr val="accent3">
                    <a:lumMod val="50000"/>
                  </a:schemeClr>
                </a:solidFill>
              </a:rPr>
              <a:t>Adjusts the average rate up or down, depending on member loss experience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69342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How Are Contributions Developed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696200" cy="4525963"/>
          </a:xfrm>
        </p:spPr>
        <p:txBody>
          <a:bodyPr>
            <a:normAutofit lnSpcReduction="10000"/>
          </a:bodyPr>
          <a:lstStyle/>
          <a:p>
            <a:pPr marL="274320" lvl="1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Banking Layer Contribution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512064" lvl="2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Payroll x Experience Modification x Actuarial Rate</a:t>
            </a:r>
          </a:p>
          <a:p>
            <a:pPr marL="274320" lvl="1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Shared Risk Layer</a:t>
            </a:r>
          </a:p>
          <a:p>
            <a:pPr marL="512064" lvl="2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Payroll x Experience Modification x Actuarial Rate</a:t>
            </a:r>
          </a:p>
          <a:p>
            <a:pPr marL="274320" lvl="1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Excess Premium (CJPRMA &amp; LAWCX)</a:t>
            </a:r>
          </a:p>
          <a:p>
            <a:pPr marL="512064" lvl="2" indent="-27432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3000"/>
              <a:buNone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Payroll x Experience Modification x Actuarial Rate</a:t>
            </a:r>
          </a:p>
          <a:p>
            <a:pPr>
              <a:spcBef>
                <a:spcPts val="12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Expenses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solidFill>
                  <a:srgbClr val="002060"/>
                </a:solidFill>
              </a:rPr>
              <a:t>Liability - 50% allocated equally among all members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solidFill>
                  <a:srgbClr val="002060"/>
                </a:solidFill>
              </a:rPr>
              <a:t>		          50% allocated by % of payroll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 smtClean="0">
                <a:solidFill>
                  <a:srgbClr val="002060"/>
                </a:solidFill>
              </a:rPr>
              <a:t>Work Comp – 30% </a:t>
            </a:r>
            <a:r>
              <a:rPr lang="en-US" dirty="0">
                <a:solidFill>
                  <a:srgbClr val="002060"/>
                </a:solidFill>
              </a:rPr>
              <a:t>allocated equally </a:t>
            </a:r>
            <a:endParaRPr lang="en-US" dirty="0" smtClean="0">
              <a:solidFill>
                <a:srgbClr val="002060"/>
              </a:solidFill>
            </a:endParaRP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		  70% allocated by % of payroll*</a:t>
            </a: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endParaRPr lang="en-US" sz="1200" dirty="0" smtClean="0">
              <a:solidFill>
                <a:srgbClr val="002060"/>
              </a:solidFill>
            </a:endParaRPr>
          </a:p>
          <a:p>
            <a:pPr lvl="1">
              <a:spcBef>
                <a:spcPts val="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			* Transitioning to 50-50% over next two years</a:t>
            </a:r>
            <a:r>
              <a:rPr lang="en-US" sz="1200" dirty="0" smtClean="0">
                <a:solidFill>
                  <a:srgbClr val="002060"/>
                </a:solidFill>
              </a:rPr>
              <a:t>	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839E6-DA49-42D5-AEA0-4AC3F771BCA4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92162"/>
          </a:xfrm>
        </p:spPr>
        <p:txBody>
          <a:bodyPr>
            <a:normAutofit/>
          </a:bodyPr>
          <a:lstStyle/>
          <a:p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>The Banking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05800" cy="3657600"/>
          </a:xfrm>
        </p:spPr>
        <p:txBody>
          <a:bodyPr>
            <a:normAutofit/>
          </a:bodyPr>
          <a:lstStyle/>
          <a:p>
            <a:pPr algn="ctr">
              <a:buClr>
                <a:schemeClr val="accent3">
                  <a:lumMod val="50000"/>
                </a:schemeClr>
              </a:buClr>
              <a:buNone/>
              <a:tabLst>
                <a:tab pos="3657600" algn="l"/>
              </a:tabLst>
            </a:pPr>
            <a:r>
              <a:rPr kumimoji="1"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NOT A SHARED RISK PROGRAM!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If a Members’ Losses Exceed Their Deposits, They Borrow Funds from the Banking Plan 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The Banking Plan is Repaid Over a Period of Time</a:t>
            </a:r>
            <a:endParaRPr kumimoji="1" lang="en-US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Each Member’s Funds are Accounted for Separately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6096000" cy="685800"/>
          </a:xfrm>
          <a:noFill/>
          <a:ln/>
        </p:spPr>
        <p:txBody>
          <a:bodyPr lIns="90488" tIns="44450" rIns="90488" bIns="4445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SCORE History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4876800"/>
          </a:xfrm>
          <a:noFill/>
          <a:ln/>
        </p:spPr>
        <p:txBody>
          <a:bodyPr lIns="90488" tIns="44450" rIns="90488" bIns="44450">
            <a:normAutofit/>
          </a:bodyPr>
          <a:lstStyle/>
          <a:p>
            <a:pPr marL="690563" lvl="1" indent="-457200" algn="ctr">
              <a:buNone/>
              <a:tabLst>
                <a:tab pos="744538" algn="l"/>
              </a:tabLst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JPA and Liability Program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formed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in 1986 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90563" lvl="1" indent="-457200" algn="ctr">
              <a:buNone/>
              <a:tabLst>
                <a:tab pos="744538" algn="l"/>
              </a:tabLst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with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13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members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290410"/>
              </p:ext>
            </p:extLst>
          </p:nvPr>
        </p:nvGraphicFramePr>
        <p:xfrm>
          <a:off x="1143000" y="2514600"/>
          <a:ext cx="6629401" cy="2743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88820"/>
                <a:gridCol w="2071687"/>
                <a:gridCol w="2568894"/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Members: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Biggs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Live Oak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Loomis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Williams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Loyalton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Etna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Montague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Isleton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kumimoji="1" lang="en-US" b="1" dirty="0" smtClean="0">
                <a:solidFill>
                  <a:schemeClr val="accent3">
                    <a:lumMod val="50000"/>
                  </a:schemeClr>
                </a:solidFill>
              </a:rPr>
              <a:t>The Shared Risk Layer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None/>
              <a:tabLst>
                <a:tab pos="3657600" algn="l"/>
              </a:tabLst>
            </a:pPr>
            <a:r>
              <a:rPr kumimoji="1"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THIS IS A SHARED RISK PROGRAM!</a:t>
            </a:r>
          </a:p>
          <a:p>
            <a:pPr marL="800100" lvl="1" indent="-342900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Liability Program - $25,001 - $500,000</a:t>
            </a:r>
          </a:p>
          <a:p>
            <a:pPr marL="800100" lvl="1" indent="-342900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Worker’s Compensation - $25,001 - $250,000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Members </a:t>
            </a:r>
            <a:r>
              <a:rPr kumimoji="1" lang="en-US" sz="2400" u="sng" dirty="0" smtClean="0">
                <a:solidFill>
                  <a:schemeClr val="accent3">
                    <a:lumMod val="50000"/>
                  </a:schemeClr>
                </a:solidFill>
              </a:rPr>
              <a:t>SHARE RISK </a:t>
            </a:r>
            <a:r>
              <a:rPr kumimoji="1" lang="en-US" sz="2400" dirty="0" smtClean="0">
                <a:solidFill>
                  <a:schemeClr val="accent3">
                    <a:lumMod val="50000"/>
                  </a:schemeClr>
                </a:solidFill>
              </a:rPr>
              <a:t>with the other SCORE members in the program.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pPr>
              <a:tabLst>
                <a:tab pos="3657600" algn="l"/>
              </a:tabLst>
            </a:pPr>
            <a:r>
              <a:rPr kumimoji="1" lang="en-US" b="1" dirty="0">
                <a:solidFill>
                  <a:schemeClr val="accent3">
                    <a:lumMod val="50000"/>
                  </a:schemeClr>
                </a:solidFill>
              </a:rPr>
              <a:t>REFUNDS/ASSESSMENTS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525963"/>
          </a:xfrm>
        </p:spPr>
        <p:txBody>
          <a:bodyPr/>
          <a:lstStyle/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The Board of Directors Annually Declares a Refund or Assessment in the Spring</a:t>
            </a:r>
          </a:p>
          <a:p>
            <a:pPr lvl="1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Refunds are Based Upon a Positive Combined Fund Balance</a:t>
            </a:r>
          </a:p>
          <a:p>
            <a:pPr marL="800100" lvl="1" indent="-342900">
              <a:spcBef>
                <a:spcPts val="18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q"/>
              <a:tabLst>
                <a:tab pos="3657600" algn="l"/>
              </a:tabLst>
            </a:pPr>
            <a:r>
              <a:rPr kumimoji="1" lang="en-US" sz="2800" dirty="0" smtClean="0">
                <a:solidFill>
                  <a:schemeClr val="accent3">
                    <a:lumMod val="50000"/>
                  </a:schemeClr>
                </a:solidFill>
              </a:rPr>
              <a:t>Assessments are Based Upon A Negative Combined Fund Balance - Assessment is a % of Negative 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Questions?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Content Placeholder 4" descr="SCORE Dinn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09800" y="1447800"/>
            <a:ext cx="4736176" cy="3552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3E5F2-35E0-4980-AF61-9766774C8F7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5257800"/>
            <a:ext cx="3345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President Roger Carroll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6705600" cy="838200"/>
          </a:xfrm>
          <a:noFill/>
          <a:ln/>
        </p:spPr>
        <p:txBody>
          <a:bodyPr lIns="90488" tIns="44450" rIns="90488" bIns="4445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SCORE Growth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772400" cy="4191000"/>
          </a:xfrm>
          <a:noFill/>
          <a:ln/>
        </p:spPr>
        <p:txBody>
          <a:bodyPr lIns="90488" tIns="44450" rIns="90488" bIns="44450">
            <a:normAutofit fontScale="92500" lnSpcReduction="20000"/>
          </a:bodyPr>
          <a:lstStyle/>
          <a:p>
            <a:pPr marL="514350" indent="-514350"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History - Cities Added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1987 - Cities of Dorris and Weed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1988 - City of Mt. Shasta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1991 - City of Ione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1992 - City of Crescent City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1993 - Cities of Ft. Jones and Shasta Lake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2002 - City of Rio </a:t>
            </a:r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</a:rPr>
              <a:t>Dell</a:t>
            </a:r>
          </a:p>
          <a:p>
            <a:pPr marL="971550" lvl="1" indent="-514350">
              <a:spcBef>
                <a:spcPts val="1200"/>
              </a:spcBef>
              <a:buFont typeface="Wingdings" pitchFamily="2" charset="2"/>
              <a:buChar char="q"/>
              <a:tabLst>
                <a:tab pos="911225" algn="l"/>
              </a:tabLst>
            </a:pPr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</a:rPr>
              <a:t>2011 - City of Tulelake</a:t>
            </a: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  <a:p>
            <a:pPr marL="911225" lvl="1" indent="-454025">
              <a:tabLst>
                <a:tab pos="911225" algn="l"/>
              </a:tabLst>
            </a:pP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391400" cy="685800"/>
          </a:xfrm>
          <a:noFill/>
          <a:ln/>
        </p:spPr>
        <p:txBody>
          <a:bodyPr lIns="90488" tIns="44450" rIns="90488" bIns="44450" anchor="b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Workers’ Compensation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2362200"/>
          <a:ext cx="6705600" cy="2819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35200"/>
                <a:gridCol w="2235200"/>
                <a:gridCol w="2235200"/>
              </a:tblGrid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Members</a:t>
                      </a:r>
                      <a:endParaRPr lang="en-US" sz="2400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Mini Cities:</a:t>
                      </a:r>
                      <a:endParaRPr lang="en-US" sz="2400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Crescent City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Susanville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Colfax</a:t>
                      </a: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Dunsmuir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Weed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Ft. Jones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Ione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Williams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Loomis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Mount Shasta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Yreka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Portola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62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Shasta Lake</a:t>
                      </a:r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47800" y="1676399"/>
            <a:ext cx="62123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Program formed in 1993 with 10 members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229600" cy="1143000"/>
          </a:xfrm>
        </p:spPr>
        <p:txBody>
          <a:bodyPr/>
          <a:lstStyle/>
          <a:p>
            <a:r>
              <a:rPr lang="en-US" dirty="0" smtClean="0"/>
              <a:t>SCORE Meeting Dates 2018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273542"/>
              </p:ext>
            </p:extLst>
          </p:nvPr>
        </p:nvGraphicFramePr>
        <p:xfrm>
          <a:off x="457200" y="2590800"/>
          <a:ext cx="8229600" cy="1569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January 19, 2018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 am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Gaia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Hotel, Anderson, CA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March 30, 2018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 am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Gaia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Hotel, Anderson, CA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June 15, 2018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 am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Gaia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Hotel, Anderson, CA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59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Membership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01000" cy="3886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The small size of member Cities limits their ability to have a risk manager on their staff.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Generally, the City Manager or Finance Officer is involved in risk management.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Group purchase of contract services provides an efficient way to obtain risk management expertise within cities’ budgets.</a:t>
            </a:r>
          </a:p>
          <a:p>
            <a:pPr>
              <a:lnSpc>
                <a:spcPct val="90000"/>
              </a:lnSpc>
              <a:spcBef>
                <a:spcPts val="180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Board attendance approaches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100%.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6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rgWaveBusPlan">
  <a:themeElements>
    <a:clrScheme name="Custom 1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0070C0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181DC75-E4BF-428F-B1E4-6E1EE8ABD9BE}"/>
</file>

<file path=customXml/itemProps2.xml><?xml version="1.0" encoding="utf-8"?>
<ds:datastoreItem xmlns:ds="http://schemas.openxmlformats.org/officeDocument/2006/customXml" ds:itemID="{5DCF41C3-1726-48A8-87FF-6E5E22A4C987}"/>
</file>

<file path=customXml/itemProps3.xml><?xml version="1.0" encoding="utf-8"?>
<ds:datastoreItem xmlns:ds="http://schemas.openxmlformats.org/officeDocument/2006/customXml" ds:itemID="{EA613313-9309-42F6-AB13-D3DC1C458333}"/>
</file>

<file path=docProps/app.xml><?xml version="1.0" encoding="utf-8"?>
<Properties xmlns="http://schemas.openxmlformats.org/officeDocument/2006/extended-properties" xmlns:vt="http://schemas.openxmlformats.org/officeDocument/2006/docPropsVTypes">
  <Template>BurgWaveBusPlan</Template>
  <TotalTime>4225</TotalTime>
  <Words>1997</Words>
  <Application>Microsoft Office PowerPoint</Application>
  <PresentationFormat>On-screen Show (4:3)</PresentationFormat>
  <Paragraphs>554</Paragraphs>
  <Slides>52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 Unicode MS</vt:lpstr>
      <vt:lpstr>Arial</vt:lpstr>
      <vt:lpstr>Calibri</vt:lpstr>
      <vt:lpstr>Garamond</vt:lpstr>
      <vt:lpstr>Times New Roman</vt:lpstr>
      <vt:lpstr>Wingdings</vt:lpstr>
      <vt:lpstr>Wingdings 2</vt:lpstr>
      <vt:lpstr>BurgWaveBusPlan</vt:lpstr>
      <vt:lpstr>Custom Design</vt:lpstr>
      <vt:lpstr>AN INTRODUCTION TO SCORE  SMALL CITIES  ORGANIZED RISK EFFORT JOINT POWERS AUTHORITY </vt:lpstr>
      <vt:lpstr>Mission Statement</vt:lpstr>
      <vt:lpstr>What is SCORE?</vt:lpstr>
      <vt:lpstr>Why was SCORE formed?</vt:lpstr>
      <vt:lpstr>SCORE History</vt:lpstr>
      <vt:lpstr>SCORE Growth</vt:lpstr>
      <vt:lpstr>Workers’ Compensation </vt:lpstr>
      <vt:lpstr>SCORE Meeting Dates 2018</vt:lpstr>
      <vt:lpstr>Membership</vt:lpstr>
      <vt:lpstr>Membership</vt:lpstr>
      <vt:lpstr>Membership</vt:lpstr>
      <vt:lpstr>SCORE Overview</vt:lpstr>
      <vt:lpstr>SCORE  The Governance</vt:lpstr>
      <vt:lpstr>Board of Directors </vt:lpstr>
      <vt:lpstr>The Officers</vt:lpstr>
      <vt:lpstr>The Executive Committee</vt:lpstr>
      <vt:lpstr>Governing Documents</vt:lpstr>
      <vt:lpstr>Governing Documents</vt:lpstr>
      <vt:lpstr>Governing Documents</vt:lpstr>
      <vt:lpstr>Governing Documents</vt:lpstr>
      <vt:lpstr>Governing Documents</vt:lpstr>
      <vt:lpstr>SCORE    The Program Services</vt:lpstr>
      <vt:lpstr>JPA Administration</vt:lpstr>
      <vt:lpstr>JPA Administration</vt:lpstr>
      <vt:lpstr>PowerPoint Presentation</vt:lpstr>
      <vt:lpstr>Other Training Provided</vt:lpstr>
      <vt:lpstr>SCORE Claims Administration</vt:lpstr>
      <vt:lpstr>Claims Administration by York</vt:lpstr>
      <vt:lpstr>Liability Claims Administration</vt:lpstr>
      <vt:lpstr>Liability Claims Administration</vt:lpstr>
      <vt:lpstr>  Workers’ Compensation  Claims Administration </vt:lpstr>
      <vt:lpstr>SCORE   The Programs</vt:lpstr>
      <vt:lpstr>SCORE Programs</vt:lpstr>
      <vt:lpstr>Liability</vt:lpstr>
      <vt:lpstr> Liability Coverage Layers </vt:lpstr>
      <vt:lpstr>Liability Programs</vt:lpstr>
      <vt:lpstr>Workers’ Compensation</vt:lpstr>
      <vt:lpstr>WC Coverage Layers</vt:lpstr>
      <vt:lpstr>Property</vt:lpstr>
      <vt:lpstr>Property Program  17 Members</vt:lpstr>
      <vt:lpstr>Alliant Motor Vehicle Program (AMVP)</vt:lpstr>
      <vt:lpstr>Other Optional Coverages</vt:lpstr>
      <vt:lpstr>PowerPoint Presentation</vt:lpstr>
      <vt:lpstr>SCORE  Funding Mechanisms</vt:lpstr>
      <vt:lpstr>How Is Funding Determined?</vt:lpstr>
      <vt:lpstr>The Funding Mechanisms -  Banking And Shared Risk Layers</vt:lpstr>
      <vt:lpstr>How Are Contributions Developed? First We Calculate an “Ex Mod”</vt:lpstr>
      <vt:lpstr>How Are Contributions Developed?</vt:lpstr>
      <vt:lpstr>The Banking Layer</vt:lpstr>
      <vt:lpstr>The Shared Risk Layer</vt:lpstr>
      <vt:lpstr>REFUNDS/ASSESSMENTS</vt:lpstr>
      <vt:lpstr>Questions?</vt:lpstr>
    </vt:vector>
  </TitlesOfParts>
  <Company>Alliant Insurance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2017 Member Orientation Board 2017 10 26 Final</dc:title>
  <dc:creator>Susan Adams</dc:creator>
  <cp:lastModifiedBy>Michelle Minnick</cp:lastModifiedBy>
  <cp:revision>152</cp:revision>
  <cp:lastPrinted>2016-04-26T00:55:31Z</cp:lastPrinted>
  <dcterms:created xsi:type="dcterms:W3CDTF">2013-09-03T17:37:27Z</dcterms:created>
  <dcterms:modified xsi:type="dcterms:W3CDTF">2017-10-24T15:32:16Z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TC103852689990</vt:lpwstr>
  </property>
  <property fmtid="{D5CDD505-2E9C-101B-9397-08002B2CF9AE}" pid="3" name="ContentTypeId">
    <vt:lpwstr>0x01010062E6DC3ED99DC443A20E49EB6B299606</vt:lpwstr>
  </property>
</Properties>
</file>