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14.xml" ContentType="application/vnd.openxmlformats-officedocument.presentationml.slide+xml"/>
  <Override PartName="/ppt/slides/slide27.xml" ContentType="application/vnd.openxmlformats-officedocument.presentationml.slide+xml"/>
  <Override PartName="/ppt/slides/slide24.xml" ContentType="application/vnd.openxmlformats-officedocument.presentationml.slide+xml"/>
  <Override PartName="/ppt/slides/slide28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6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5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7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charts/chart2.xml" ContentType="application/vnd.openxmlformats-officedocument.drawingml.chart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7.xml" ContentType="application/vnd.openxmlformats-officedocument.drawingml.chart+xml"/>
  <Override PartName="/ppt/charts/chart6.xml" ContentType="application/vnd.openxmlformats-officedocument.drawingml.char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4"/>
  </p:notesMasterIdLst>
  <p:handoutMasterIdLst>
    <p:handoutMasterId r:id="rId35"/>
  </p:handoutMasterIdLst>
  <p:sldIdLst>
    <p:sldId id="353" r:id="rId2"/>
    <p:sldId id="296" r:id="rId3"/>
    <p:sldId id="298" r:id="rId4"/>
    <p:sldId id="316" r:id="rId5"/>
    <p:sldId id="320" r:id="rId6"/>
    <p:sldId id="337" r:id="rId7"/>
    <p:sldId id="302" r:id="rId8"/>
    <p:sldId id="303" r:id="rId9"/>
    <p:sldId id="304" r:id="rId10"/>
    <p:sldId id="305" r:id="rId11"/>
    <p:sldId id="359" r:id="rId12"/>
    <p:sldId id="355" r:id="rId13"/>
    <p:sldId id="315" r:id="rId14"/>
    <p:sldId id="318" r:id="rId15"/>
    <p:sldId id="307" r:id="rId16"/>
    <p:sldId id="308" r:id="rId17"/>
    <p:sldId id="338" r:id="rId18"/>
    <p:sldId id="340" r:id="rId19"/>
    <p:sldId id="347" r:id="rId20"/>
    <p:sldId id="349" r:id="rId21"/>
    <p:sldId id="352" r:id="rId22"/>
    <p:sldId id="350" r:id="rId23"/>
    <p:sldId id="358" r:id="rId24"/>
    <p:sldId id="351" r:id="rId25"/>
    <p:sldId id="342" r:id="rId26"/>
    <p:sldId id="360" r:id="rId27"/>
    <p:sldId id="343" r:id="rId28"/>
    <p:sldId id="344" r:id="rId29"/>
    <p:sldId id="348" r:id="rId30"/>
    <p:sldId id="361" r:id="rId31"/>
    <p:sldId id="322" r:id="rId32"/>
    <p:sldId id="362" r:id="rId33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1" userDrawn="1">
          <p15:clr>
            <a:srgbClr val="A4A3A4"/>
          </p15:clr>
        </p15:guide>
        <p15:guide id="2" pos="221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EEC100"/>
    <a:srgbClr val="196F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31" autoAdjust="0"/>
    <p:restoredTop sz="95078" autoAdjust="0"/>
  </p:normalViewPr>
  <p:slideViewPr>
    <p:cSldViewPr>
      <p:cViewPr varScale="1">
        <p:scale>
          <a:sx n="70" d="100"/>
          <a:sy n="70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2190" y="96"/>
      </p:cViewPr>
      <p:guideLst>
        <p:guide orient="horz" pos="2931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823672354577802E-2"/>
          <c:y val="1.8903683508212775E-2"/>
          <c:w val="0.87124685024889659"/>
          <c:h val="0.722362958339212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Line</c:v>
                </c:pt>
              </c:strCache>
            </c:strRef>
          </c:tx>
          <c:spPr>
            <a:solidFill>
              <a:schemeClr val="accent1"/>
            </a:solidFill>
            <a:ln w="50800"/>
          </c:spPr>
          <c:invertIfNegative val="0"/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1211-4FF8-9224-466EDDD054EB}"/>
              </c:ext>
            </c:extLst>
          </c:dPt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1211-4FF8-9224-466EDDD054EB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1211-4FF8-9224-466EDDD054EB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1211-4FF8-9224-466EDDD054EB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1211-4FF8-9224-466EDDD054EB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1211-4FF8-9224-466EDDD054EB}"/>
              </c:ext>
            </c:extLst>
          </c:dPt>
          <c:dPt>
            <c:idx val="2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1211-4FF8-9224-466EDDD054EB}"/>
              </c:ext>
            </c:extLst>
          </c:dPt>
          <c:dPt>
            <c:idx val="2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1211-4FF8-9224-466EDDD054EB}"/>
              </c:ext>
            </c:extLst>
          </c:dPt>
          <c:dPt>
            <c:idx val="48"/>
            <c:invertIfNegative val="0"/>
            <c:bubble3D val="0"/>
            <c:spPr>
              <a:solidFill>
                <a:schemeClr val="accent2"/>
              </a:solidFill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1211-4FF8-9224-466EDDD054EB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400" baseline="0">
                    <a:solidFill>
                      <a:schemeClr val="tx2"/>
                    </a:solidFill>
                    <a:latin typeface="+mj-lt"/>
                    <a:cs typeface="Times New Roman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Sheet1!$B$1:$K$1</c:f>
              <c:strCache>
                <c:ptCount val="10"/>
                <c:pt idx="0">
                  <c:v>Commercial Property</c:v>
                </c:pt>
                <c:pt idx="1">
                  <c:v>General Liability</c:v>
                </c:pt>
                <c:pt idx="2">
                  <c:v>Umbrella</c:v>
                </c:pt>
                <c:pt idx="3">
                  <c:v>Workers Comp</c:v>
                </c:pt>
                <c:pt idx="4">
                  <c:v>Construction</c:v>
                </c:pt>
                <c:pt idx="5">
                  <c:v>Business Interruption</c:v>
                </c:pt>
                <c:pt idx="6">
                  <c:v>Surety</c:v>
                </c:pt>
                <c:pt idx="7">
                  <c:v>D&amp;O</c:v>
                </c:pt>
                <c:pt idx="8">
                  <c:v>EPL</c:v>
                </c:pt>
                <c:pt idx="9">
                  <c:v>Commercial Auto</c:v>
                </c:pt>
              </c:strCache>
            </c:strRef>
          </c:cat>
          <c:val>
            <c:numRef>
              <c:f>Sheet1!$B$2:$K$2</c:f>
              <c:numCache>
                <c:formatCode>General</c:formatCode>
                <c:ptCount val="10"/>
                <c:pt idx="0" formatCode="0.00%">
                  <c:v>-5.1999999999999998E-2</c:v>
                </c:pt>
                <c:pt idx="1">
                  <c:v>-3.2000000000000001E-2</c:v>
                </c:pt>
                <c:pt idx="2" formatCode="0.00%">
                  <c:v>-2.5000000000000001E-2</c:v>
                </c:pt>
                <c:pt idx="3" formatCode="0.00%">
                  <c:v>-0.03</c:v>
                </c:pt>
                <c:pt idx="4" formatCode="0.00%">
                  <c:v>-2.1999999999999999E-2</c:v>
                </c:pt>
                <c:pt idx="5" formatCode="0.00%">
                  <c:v>-0.02</c:v>
                </c:pt>
                <c:pt idx="6" formatCode="0.00%">
                  <c:v>-3.0000000000000001E-3</c:v>
                </c:pt>
                <c:pt idx="7" formatCode="0.00%">
                  <c:v>3.0000000000000001E-3</c:v>
                </c:pt>
                <c:pt idx="8" formatCode="0.00%">
                  <c:v>7.0000000000000001E-3</c:v>
                </c:pt>
                <c:pt idx="9" formatCode="0.00%">
                  <c:v>3.5999999999999997E-2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1211-4FF8-9224-466EDDD054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axId val="521378040"/>
        <c:axId val="239833760"/>
      </c:barChart>
      <c:catAx>
        <c:axId val="5213780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>
            <a:noFill/>
          </a:ln>
        </c:spPr>
        <c:txPr>
          <a:bodyPr/>
          <a:lstStyle/>
          <a:p>
            <a:pPr>
              <a:defRPr sz="1400" b="0" i="0" baseline="0">
                <a:solidFill>
                  <a:schemeClr val="tx2"/>
                </a:solidFill>
                <a:latin typeface="+mj-lt"/>
                <a:cs typeface="Times New Roman" pitchFamily="18" charset="0"/>
              </a:defRPr>
            </a:pPr>
            <a:endParaRPr lang="en-US"/>
          </a:p>
        </c:txPr>
        <c:crossAx val="239833760"/>
        <c:crosses val="autoZero"/>
        <c:auto val="1"/>
        <c:lblAlgn val="ctr"/>
        <c:lblOffset val="100"/>
        <c:noMultiLvlLbl val="0"/>
      </c:catAx>
      <c:valAx>
        <c:axId val="239833760"/>
        <c:scaling>
          <c:orientation val="minMax"/>
          <c:min val="-0.1"/>
        </c:scaling>
        <c:delete val="0"/>
        <c:axPos val="l"/>
        <c:numFmt formatCode="0%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 b="0" i="0" baseline="0">
                <a:solidFill>
                  <a:schemeClr val="tx2"/>
                </a:solidFill>
                <a:latin typeface="+mj-lt"/>
                <a:cs typeface="Times New Roman" pitchFamily="18" charset="0"/>
              </a:defRPr>
            </a:pPr>
            <a:endParaRPr lang="en-US"/>
          </a:p>
        </c:txPr>
        <c:crossAx val="5213780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dirty="0">
                <a:solidFill>
                  <a:schemeClr val="bg1"/>
                </a:solidFill>
              </a:rPr>
              <a:t>$14,178 </a:t>
            </a:r>
          </a:p>
        </c:rich>
      </c:tx>
      <c:layout>
        <c:manualLayout>
          <c:xMode val="edge"/>
          <c:yMode val="edge"/>
          <c:x val="0.68154818676383688"/>
          <c:y val="1.8726769274195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2899331345742922E-2"/>
          <c:y val="3.2339828064104251E-2"/>
          <c:w val="0.88466364193915492"/>
          <c:h val="0.685947639521032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$14,178 </c:v>
                </c:pt>
              </c:strCache>
            </c:strRef>
          </c:tx>
          <c:spPr>
            <a:solidFill>
              <a:schemeClr val="accent1"/>
            </a:solidFill>
            <a:ln w="50800"/>
          </c:spPr>
          <c:invertIfNegative val="0"/>
          <c:dPt>
            <c:idx val="24"/>
            <c:invertIfNegative val="0"/>
            <c:bubble3D val="0"/>
            <c:spPr>
              <a:solidFill>
                <a:srgbClr val="002060"/>
              </a:solidFill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106-437E-BEAC-7CC61E7C6898}"/>
              </c:ext>
            </c:extLst>
          </c:dPt>
          <c:dLbls>
            <c:dLbl>
              <c:idx val="9"/>
              <c:tx>
                <c:rich>
                  <a:bodyPr rot="0" vert="horz"/>
                  <a:lstStyle/>
                  <a:p>
                    <a:pPr>
                      <a:defRPr sz="1300" b="0">
                        <a:solidFill>
                          <a:schemeClr val="tx2"/>
                        </a:solidFill>
                        <a:latin typeface="+mj-lt"/>
                        <a:cs typeface="Times New Roman" panose="02020603050405020304" pitchFamily="18" charset="0"/>
                      </a:defRPr>
                    </a:pPr>
                    <a:fld id="{145FEDBA-B21B-46F7-B915-1F08E9ECDB21}" type="VALUE">
                      <a:rPr lang="en-US" sz="1300">
                        <a:latin typeface="+mj-lt"/>
                      </a:rPr>
                      <a:pPr>
                        <a:defRPr sz="1300" b="0">
                          <a:solidFill>
                            <a:schemeClr val="tx2"/>
                          </a:solidFill>
                          <a:latin typeface="+mj-lt"/>
                          <a:cs typeface="Times New Roman" panose="02020603050405020304" pitchFamily="18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1300" b="0">
                    <a:solidFill>
                      <a:schemeClr val="tx2"/>
                    </a:solidFill>
                    <a:latin typeface="+mj-lt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Sheet1!$B$1:$Z$1</c:f>
              <c:strCache>
                <c:ptCount val="25"/>
                <c:pt idx="0">
                  <c:v>92</c:v>
                </c:pt>
                <c:pt idx="1">
                  <c:v>93</c:v>
                </c:pt>
                <c:pt idx="2">
                  <c:v>94</c:v>
                </c:pt>
                <c:pt idx="3">
                  <c:v>95</c:v>
                </c:pt>
                <c:pt idx="4">
                  <c:v>96</c:v>
                </c:pt>
                <c:pt idx="5">
                  <c:v>97</c:v>
                </c:pt>
                <c:pt idx="6">
                  <c:v>98</c:v>
                </c:pt>
                <c:pt idx="7">
                  <c:v>99</c:v>
                </c:pt>
                <c:pt idx="8">
                  <c:v>00</c:v>
                </c:pt>
                <c:pt idx="9">
                  <c:v>01</c:v>
                </c:pt>
                <c:pt idx="10">
                  <c:v>02</c:v>
                </c:pt>
                <c:pt idx="11">
                  <c:v>03</c:v>
                </c:pt>
                <c:pt idx="12">
                  <c:v>04</c:v>
                </c:pt>
                <c:pt idx="13">
                  <c:v>05</c:v>
                </c:pt>
                <c:pt idx="14">
                  <c:v>06</c:v>
                </c:pt>
                <c:pt idx="15">
                  <c:v>07</c:v>
                </c:pt>
                <c:pt idx="16">
                  <c:v>08</c:v>
                </c:pt>
                <c:pt idx="17">
                  <c:v>09</c:v>
                </c:pt>
                <c:pt idx="18">
                  <c:v>10</c:v>
                </c:pt>
                <c:pt idx="19">
                  <c:v>11</c:v>
                </c:pt>
                <c:pt idx="20">
                  <c:v>12</c:v>
                </c:pt>
                <c:pt idx="21">
                  <c:v>13</c:v>
                </c:pt>
                <c:pt idx="22">
                  <c:v>14</c:v>
                </c:pt>
                <c:pt idx="23">
                  <c:v>15</c:v>
                </c:pt>
                <c:pt idx="24">
                  <c:v>16:Q1</c:v>
                </c:pt>
              </c:strCache>
            </c:strRef>
          </c:cat>
          <c:val>
            <c:numRef>
              <c:f>Sheet1!$B$2:$Z$2</c:f>
              <c:numCache>
                <c:formatCode>"$"#,##0_);[Red]\("$"#,##0\)</c:formatCode>
                <c:ptCount val="25"/>
                <c:pt idx="0">
                  <c:v>5840</c:v>
                </c:pt>
                <c:pt idx="1">
                  <c:v>19316</c:v>
                </c:pt>
                <c:pt idx="2">
                  <c:v>10870</c:v>
                </c:pt>
                <c:pt idx="3">
                  <c:v>20598</c:v>
                </c:pt>
                <c:pt idx="4">
                  <c:v>24404</c:v>
                </c:pt>
                <c:pt idx="5">
                  <c:v>36819</c:v>
                </c:pt>
                <c:pt idx="6">
                  <c:v>30773</c:v>
                </c:pt>
                <c:pt idx="7">
                  <c:v>21865</c:v>
                </c:pt>
                <c:pt idx="8">
                  <c:v>20559</c:v>
                </c:pt>
                <c:pt idx="9" formatCode="&quot;$&quot;#,##0_);\(&quot;$&quot;#,##0\)">
                  <c:v>-6970</c:v>
                </c:pt>
                <c:pt idx="10">
                  <c:v>3046</c:v>
                </c:pt>
                <c:pt idx="11">
                  <c:v>30029</c:v>
                </c:pt>
                <c:pt idx="12">
                  <c:v>38501</c:v>
                </c:pt>
                <c:pt idx="13">
                  <c:v>44155</c:v>
                </c:pt>
                <c:pt idx="14">
                  <c:v>65777</c:v>
                </c:pt>
                <c:pt idx="15">
                  <c:v>62496</c:v>
                </c:pt>
                <c:pt idx="16">
                  <c:v>3043</c:v>
                </c:pt>
                <c:pt idx="17">
                  <c:v>28672</c:v>
                </c:pt>
                <c:pt idx="18">
                  <c:v>35204</c:v>
                </c:pt>
                <c:pt idx="19">
                  <c:v>19456</c:v>
                </c:pt>
                <c:pt idx="20">
                  <c:v>33522</c:v>
                </c:pt>
                <c:pt idx="21">
                  <c:v>63784</c:v>
                </c:pt>
                <c:pt idx="22">
                  <c:v>55870</c:v>
                </c:pt>
                <c:pt idx="23">
                  <c:v>56622</c:v>
                </c:pt>
                <c:pt idx="24">
                  <c:v>13916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106-437E-BEAC-7CC61E7C689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9"/>
        <c:axId val="239834544"/>
        <c:axId val="239834936"/>
      </c:barChart>
      <c:catAx>
        <c:axId val="2398345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>
            <a:noFill/>
          </a:ln>
        </c:spPr>
        <c:txPr>
          <a:bodyPr/>
          <a:lstStyle/>
          <a:p>
            <a:pPr>
              <a:defRPr sz="1300" b="0" i="0" baseline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defRPr>
            </a:pPr>
            <a:endParaRPr lang="en-US"/>
          </a:p>
        </c:txPr>
        <c:crossAx val="239834936"/>
        <c:crosses val="autoZero"/>
        <c:auto val="1"/>
        <c:lblAlgn val="ctr"/>
        <c:lblOffset val="100"/>
        <c:noMultiLvlLbl val="0"/>
      </c:catAx>
      <c:valAx>
        <c:axId val="239834936"/>
        <c:scaling>
          <c:orientation val="minMax"/>
          <c:max val="80000"/>
          <c:min val="-10000"/>
        </c:scaling>
        <c:delete val="0"/>
        <c:axPos val="l"/>
        <c:numFmt formatCode="&quot;$&quot;#,##0" sourceLinked="0"/>
        <c:majorTickMark val="none"/>
        <c:minorTickMark val="none"/>
        <c:tickLblPos val="low"/>
        <c:spPr>
          <a:ln>
            <a:noFill/>
          </a:ln>
        </c:spPr>
        <c:txPr>
          <a:bodyPr/>
          <a:lstStyle/>
          <a:p>
            <a:pPr>
              <a:defRPr sz="1400" b="0" i="0" baseline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defRPr>
            </a:pPr>
            <a:endParaRPr lang="en-US"/>
          </a:p>
        </c:txPr>
        <c:crossAx val="239834544"/>
        <c:crosses val="autoZero"/>
        <c:crossBetween val="between"/>
        <c:majorUnit val="10000"/>
        <c:minorUnit val="10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Category 1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3.5663696338605319E-2"/>
          <c:y val="4.7876946593203504E-2"/>
          <c:w val="0.93138277568444716"/>
          <c:h val="0.737738106278747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tx>
          <c:spPr>
            <a:solidFill>
              <a:schemeClr val="accent1"/>
            </a:solidFill>
            <a:ln w="50800"/>
          </c:spPr>
          <c:invertIfNegative val="0"/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415E-48CE-9FA0-D701675EEC6A}"/>
              </c:ext>
            </c:extLst>
          </c:dPt>
          <c:dPt>
            <c:idx val="15"/>
            <c:invertIfNegative val="0"/>
            <c:bubble3D val="0"/>
            <c:spPr>
              <a:solidFill>
                <a:srgbClr val="002060"/>
              </a:solidFill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15E-48CE-9FA0-D701675EEC6A}"/>
              </c:ext>
            </c:extLst>
          </c:dPt>
          <c:dLbls>
            <c:numFmt formatCode="&quot;$&quot;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tx2"/>
                    </a:solidFill>
                    <a:latin typeface="+mj-lt"/>
                    <a:cs typeface="Times New Roman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Sheet1!$B$1:$Q$1</c:f>
              <c:strCache>
                <c:ptCount val="16"/>
                <c:pt idx="0">
                  <c:v>00</c:v>
                </c:pt>
                <c:pt idx="1">
                  <c:v>01</c:v>
                </c:pt>
                <c:pt idx="2">
                  <c:v>02</c:v>
                </c:pt>
                <c:pt idx="3">
                  <c:v>03</c:v>
                </c:pt>
                <c:pt idx="4">
                  <c:v>04</c:v>
                </c:pt>
                <c:pt idx="5">
                  <c:v>05</c:v>
                </c:pt>
                <c:pt idx="6">
                  <c:v>06</c:v>
                </c:pt>
                <c:pt idx="7">
                  <c:v>07</c:v>
                </c:pt>
                <c:pt idx="8">
                  <c:v>08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16*</c:v>
                </c:pt>
              </c:strCache>
            </c:strRef>
          </c:cat>
          <c:val>
            <c:numRef>
              <c:f>Sheet1!$B$2:$Q$2</c:f>
              <c:numCache>
                <c:formatCode>"$"#,##0.00_);[Red]\("$"#,##0.00\)</c:formatCode>
                <c:ptCount val="16"/>
                <c:pt idx="0">
                  <c:v>38.9</c:v>
                </c:pt>
                <c:pt idx="1">
                  <c:v>37.1</c:v>
                </c:pt>
                <c:pt idx="2">
                  <c:v>36.700000000000003</c:v>
                </c:pt>
                <c:pt idx="3">
                  <c:v>38.700000000000003</c:v>
                </c:pt>
                <c:pt idx="4">
                  <c:v>39.6</c:v>
                </c:pt>
                <c:pt idx="5">
                  <c:v>49.5</c:v>
                </c:pt>
                <c:pt idx="6">
                  <c:v>52.3</c:v>
                </c:pt>
                <c:pt idx="7">
                  <c:v>54.6</c:v>
                </c:pt>
                <c:pt idx="8">
                  <c:v>51.2</c:v>
                </c:pt>
                <c:pt idx="9">
                  <c:v>47.1</c:v>
                </c:pt>
                <c:pt idx="10">
                  <c:v>47.57</c:v>
                </c:pt>
                <c:pt idx="11">
                  <c:v>49.19</c:v>
                </c:pt>
                <c:pt idx="12">
                  <c:v>48.01</c:v>
                </c:pt>
                <c:pt idx="13">
                  <c:v>47.34</c:v>
                </c:pt>
                <c:pt idx="14">
                  <c:v>46.15</c:v>
                </c:pt>
                <c:pt idx="15">
                  <c:v>43.57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15E-48CE-9FA0-D701675EEC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9"/>
        <c:axId val="520543816"/>
        <c:axId val="520544208"/>
      </c:barChart>
      <c:catAx>
        <c:axId val="5205438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 b="0" i="0" baseline="0">
                <a:solidFill>
                  <a:schemeClr val="tx2"/>
                </a:solidFill>
                <a:latin typeface="+mj-lt"/>
                <a:cs typeface="Times New Roman" pitchFamily="18" charset="0"/>
              </a:defRPr>
            </a:pPr>
            <a:endParaRPr lang="en-US"/>
          </a:p>
        </c:txPr>
        <c:crossAx val="520544208"/>
        <c:crosses val="autoZero"/>
        <c:auto val="1"/>
        <c:lblAlgn val="ctr"/>
        <c:lblOffset val="100"/>
        <c:noMultiLvlLbl val="0"/>
      </c:catAx>
      <c:valAx>
        <c:axId val="520544208"/>
        <c:scaling>
          <c:orientation val="minMax"/>
          <c:max val="60"/>
          <c:min val="3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 b="0" i="0" baseline="0">
                <a:solidFill>
                  <a:schemeClr val="tx2"/>
                </a:solidFill>
                <a:latin typeface="+mj-lt"/>
                <a:cs typeface="Times New Roman" pitchFamily="18" charset="0"/>
              </a:defRPr>
            </a:pPr>
            <a:endParaRPr lang="en-US"/>
          </a:p>
        </c:txPr>
        <c:crossAx val="520543816"/>
        <c:crosses val="autoZero"/>
        <c:crossBetween val="between"/>
        <c:majorUnit val="10"/>
        <c:minorUnit val="1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978869913871454E-2"/>
          <c:y val="7.7995993942058722E-2"/>
          <c:w val="0.92682181886794901"/>
          <c:h val="0.707619193978865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Surplus</c:v>
                </c:pt>
              </c:strCache>
            </c:strRef>
          </c:tx>
          <c:spPr>
            <a:solidFill>
              <a:schemeClr val="accent1"/>
            </a:solidFill>
            <a:ln w="50800"/>
          </c:spPr>
          <c:invertIfNegative val="0"/>
          <c:dPt>
            <c:idx val="2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C189-4486-A018-1012272E0F61}"/>
              </c:ext>
            </c:extLst>
          </c:dPt>
          <c:dPt>
            <c:idx val="36"/>
            <c:invertIfNegative val="0"/>
            <c:bubble3D val="0"/>
            <c:spPr>
              <a:solidFill>
                <a:srgbClr val="002060"/>
              </a:solidFill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C189-4486-A018-1012272E0F61}"/>
              </c:ext>
            </c:extLst>
          </c:dPt>
          <c:dLbls>
            <c:numFmt formatCode="&quot;$&quot;#,##0.0" sourceLinked="0"/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1200" b="0">
                    <a:solidFill>
                      <a:schemeClr val="tx2"/>
                    </a:solidFill>
                    <a:latin typeface="+mj-lt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Sheet1!$B$1:$AL$1</c:f>
              <c:strCache>
                <c:ptCount val="37"/>
                <c:pt idx="0">
                  <c:v>06:Q4</c:v>
                </c:pt>
                <c:pt idx="1">
                  <c:v>07:Q1</c:v>
                </c:pt>
                <c:pt idx="2">
                  <c:v>07:Q2</c:v>
                </c:pt>
                <c:pt idx="3">
                  <c:v>07:Q3</c:v>
                </c:pt>
                <c:pt idx="4">
                  <c:v>07:Q4</c:v>
                </c:pt>
                <c:pt idx="5">
                  <c:v>08:Q1</c:v>
                </c:pt>
                <c:pt idx="6">
                  <c:v>08:Q2</c:v>
                </c:pt>
                <c:pt idx="7">
                  <c:v>08:Q3</c:v>
                </c:pt>
                <c:pt idx="8">
                  <c:v>08:Q4</c:v>
                </c:pt>
                <c:pt idx="9">
                  <c:v>09:Q1</c:v>
                </c:pt>
                <c:pt idx="10">
                  <c:v>09:Q2</c:v>
                </c:pt>
                <c:pt idx="11">
                  <c:v>09:Q3</c:v>
                </c:pt>
                <c:pt idx="12">
                  <c:v>09:Q4</c:v>
                </c:pt>
                <c:pt idx="13">
                  <c:v>10:Q1</c:v>
                </c:pt>
                <c:pt idx="14">
                  <c:v>10:Q2</c:v>
                </c:pt>
                <c:pt idx="15">
                  <c:v>10:Q3</c:v>
                </c:pt>
                <c:pt idx="16">
                  <c:v>10:Q4</c:v>
                </c:pt>
                <c:pt idx="17">
                  <c:v>11:Q1</c:v>
                </c:pt>
                <c:pt idx="18">
                  <c:v>11:Q2</c:v>
                </c:pt>
                <c:pt idx="19">
                  <c:v>11:Q3</c:v>
                </c:pt>
                <c:pt idx="20">
                  <c:v>11:Q4</c:v>
                </c:pt>
                <c:pt idx="21">
                  <c:v>12:Q1</c:v>
                </c:pt>
                <c:pt idx="22">
                  <c:v>12:Q2</c:v>
                </c:pt>
                <c:pt idx="23">
                  <c:v>12:Q3</c:v>
                </c:pt>
                <c:pt idx="24">
                  <c:v>12:Q4</c:v>
                </c:pt>
                <c:pt idx="25">
                  <c:v>13:Q1</c:v>
                </c:pt>
                <c:pt idx="26">
                  <c:v>13:Q2</c:v>
                </c:pt>
                <c:pt idx="27">
                  <c:v>13:Q3</c:v>
                </c:pt>
                <c:pt idx="28">
                  <c:v>13:Q4</c:v>
                </c:pt>
                <c:pt idx="29">
                  <c:v>14:Q1</c:v>
                </c:pt>
                <c:pt idx="30">
                  <c:v>14:Q2</c:v>
                </c:pt>
                <c:pt idx="31">
                  <c:v>14:Q3</c:v>
                </c:pt>
                <c:pt idx="32">
                  <c:v>14:Q4</c:v>
                </c:pt>
                <c:pt idx="33">
                  <c:v>15:Q1</c:v>
                </c:pt>
                <c:pt idx="34">
                  <c:v>15:Q2</c:v>
                </c:pt>
                <c:pt idx="35">
                  <c:v>15:Q4</c:v>
                </c:pt>
                <c:pt idx="36">
                  <c:v>15:Q42</c:v>
                </c:pt>
              </c:strCache>
            </c:strRef>
          </c:cat>
          <c:val>
            <c:numRef>
              <c:f>Sheet1!$B$2:$AL$2</c:f>
              <c:numCache>
                <c:formatCode>"$"#,##0_);[Red]\("$"#,##0\)</c:formatCode>
                <c:ptCount val="37"/>
                <c:pt idx="0">
                  <c:v>487.1</c:v>
                </c:pt>
                <c:pt idx="1">
                  <c:v>496.6</c:v>
                </c:pt>
                <c:pt idx="2">
                  <c:v>512.79999999999995</c:v>
                </c:pt>
                <c:pt idx="3">
                  <c:v>521.79999999999995</c:v>
                </c:pt>
                <c:pt idx="4">
                  <c:v>517.9</c:v>
                </c:pt>
                <c:pt idx="5">
                  <c:v>515.6</c:v>
                </c:pt>
                <c:pt idx="6">
                  <c:v>505</c:v>
                </c:pt>
                <c:pt idx="7">
                  <c:v>478.5</c:v>
                </c:pt>
                <c:pt idx="8">
                  <c:v>455.57</c:v>
                </c:pt>
                <c:pt idx="9" formatCode="&quot;$&quot;#,##0_);\(&quot;$&quot;#,##0\)">
                  <c:v>437.1</c:v>
                </c:pt>
                <c:pt idx="10">
                  <c:v>463</c:v>
                </c:pt>
                <c:pt idx="11">
                  <c:v>490.8</c:v>
                </c:pt>
                <c:pt idx="12">
                  <c:v>511.46</c:v>
                </c:pt>
                <c:pt idx="13">
                  <c:v>540.70000000000005</c:v>
                </c:pt>
                <c:pt idx="14">
                  <c:v>530.53</c:v>
                </c:pt>
                <c:pt idx="15">
                  <c:v>544.79999999999995</c:v>
                </c:pt>
                <c:pt idx="16">
                  <c:v>559.25</c:v>
                </c:pt>
                <c:pt idx="17">
                  <c:v>566.51</c:v>
                </c:pt>
                <c:pt idx="18">
                  <c:v>559.05999999999995</c:v>
                </c:pt>
                <c:pt idx="19">
                  <c:v>538.6</c:v>
                </c:pt>
                <c:pt idx="20">
                  <c:v>550.30999999999995</c:v>
                </c:pt>
                <c:pt idx="21">
                  <c:v>570.66999999999996</c:v>
                </c:pt>
                <c:pt idx="22">
                  <c:v>567.77</c:v>
                </c:pt>
                <c:pt idx="23">
                  <c:v>583.49</c:v>
                </c:pt>
                <c:pt idx="24">
                  <c:v>586.87</c:v>
                </c:pt>
                <c:pt idx="25">
                  <c:v>607.74</c:v>
                </c:pt>
                <c:pt idx="26">
                  <c:v>613.99</c:v>
                </c:pt>
                <c:pt idx="27">
                  <c:v>624.37</c:v>
                </c:pt>
                <c:pt idx="28">
                  <c:v>653.38</c:v>
                </c:pt>
                <c:pt idx="29">
                  <c:v>662</c:v>
                </c:pt>
                <c:pt idx="30">
                  <c:v>671.58</c:v>
                </c:pt>
                <c:pt idx="31">
                  <c:v>673.93</c:v>
                </c:pt>
                <c:pt idx="32">
                  <c:v>675.23</c:v>
                </c:pt>
                <c:pt idx="33">
                  <c:v>671.9</c:v>
                </c:pt>
                <c:pt idx="34">
                  <c:v>672.44</c:v>
                </c:pt>
                <c:pt idx="35">
                  <c:v>673.69</c:v>
                </c:pt>
                <c:pt idx="36">
                  <c:v>676.26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189-4486-A018-1012272E0F6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9"/>
        <c:axId val="520545384"/>
        <c:axId val="520545776"/>
      </c:barChart>
      <c:catAx>
        <c:axId val="5205453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>
            <a:noFill/>
          </a:ln>
        </c:spPr>
        <c:txPr>
          <a:bodyPr rot="-5400000" vert="horz"/>
          <a:lstStyle/>
          <a:p>
            <a:pPr>
              <a:defRPr sz="1200" b="0" i="0" baseline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defRPr>
            </a:pPr>
            <a:endParaRPr lang="en-US"/>
          </a:p>
        </c:txPr>
        <c:crossAx val="520545776"/>
        <c:crosses val="autoZero"/>
        <c:auto val="1"/>
        <c:lblAlgn val="ctr"/>
        <c:lblOffset val="100"/>
        <c:noMultiLvlLbl val="0"/>
      </c:catAx>
      <c:valAx>
        <c:axId val="520545776"/>
        <c:scaling>
          <c:orientation val="minMax"/>
          <c:max val="700"/>
          <c:min val="400"/>
        </c:scaling>
        <c:delete val="0"/>
        <c:axPos val="l"/>
        <c:numFmt formatCode="&quot;$&quot;#,##0_);[Red]\(&quot;$&quot;#,##0\)" sourceLinked="1"/>
        <c:majorTickMark val="none"/>
        <c:minorTickMark val="none"/>
        <c:tickLblPos val="low"/>
        <c:spPr>
          <a:ln>
            <a:noFill/>
          </a:ln>
        </c:spPr>
        <c:txPr>
          <a:bodyPr/>
          <a:lstStyle/>
          <a:p>
            <a:pPr>
              <a:defRPr sz="1400" b="0" i="0" baseline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defRPr>
            </a:pPr>
            <a:endParaRPr lang="en-US"/>
          </a:p>
        </c:txPr>
        <c:crossAx val="520545384"/>
        <c:crosses val="autoZero"/>
        <c:crossBetween val="between"/>
        <c:majorUnit val="100"/>
        <c:minorUnit val="5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176995919890275E-2"/>
          <c:y val="5.6363723034250732E-2"/>
          <c:w val="0.93138277568444716"/>
          <c:h val="0.5940831349700491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Pt>
            <c:idx val="2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826-4C00-BD17-61BE2A9B663C}"/>
              </c:ext>
            </c:extLst>
          </c:dPt>
          <c:dLbls>
            <c:dLbl>
              <c:idx val="16"/>
              <c:layout>
                <c:manualLayout>
                  <c:x val="-1.501501501501611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&quot;$&quot;#,##0.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Sheet1!$C$1:$AD$1</c:f>
              <c:strCache>
                <c:ptCount val="28"/>
                <c:pt idx="0">
                  <c:v>89</c:v>
                </c:pt>
                <c:pt idx="1">
                  <c:v>90</c:v>
                </c:pt>
                <c:pt idx="2">
                  <c:v>91</c:v>
                </c:pt>
                <c:pt idx="3">
                  <c:v>92</c:v>
                </c:pt>
                <c:pt idx="4">
                  <c:v>93</c:v>
                </c:pt>
                <c:pt idx="5">
                  <c:v>94</c:v>
                </c:pt>
                <c:pt idx="6">
                  <c:v>95</c:v>
                </c:pt>
                <c:pt idx="7">
                  <c:v>96</c:v>
                </c:pt>
                <c:pt idx="8">
                  <c:v>97</c:v>
                </c:pt>
                <c:pt idx="9">
                  <c:v>98</c:v>
                </c:pt>
                <c:pt idx="10">
                  <c:v>99</c:v>
                </c:pt>
                <c:pt idx="11">
                  <c:v>0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5</c:v>
                </c:pt>
                <c:pt idx="17">
                  <c:v>6</c:v>
                </c:pt>
                <c:pt idx="18">
                  <c:v>7</c:v>
                </c:pt>
                <c:pt idx="19">
                  <c:v>8</c:v>
                </c:pt>
                <c:pt idx="20">
                  <c:v>9</c:v>
                </c:pt>
                <c:pt idx="21">
                  <c:v>10</c:v>
                </c:pt>
                <c:pt idx="22">
                  <c:v>11</c:v>
                </c:pt>
                <c:pt idx="23">
                  <c:v>12</c:v>
                </c:pt>
                <c:pt idx="24">
                  <c:v>13</c:v>
                </c:pt>
                <c:pt idx="25">
                  <c:v>14</c:v>
                </c:pt>
                <c:pt idx="26">
                  <c:v>15</c:v>
                </c:pt>
                <c:pt idx="27">
                  <c:v>16*</c:v>
                </c:pt>
              </c:strCache>
            </c:strRef>
          </c:cat>
          <c:val>
            <c:numRef>
              <c:f>Sheet1!$C$2:$AD$2</c:f>
              <c:numCache>
                <c:formatCode>General</c:formatCode>
                <c:ptCount val="28"/>
                <c:pt idx="0">
                  <c:v>14.434511280000001</c:v>
                </c:pt>
                <c:pt idx="1">
                  <c:v>4.959285661</c:v>
                </c:pt>
                <c:pt idx="2">
                  <c:v>8.2379817949999996</c:v>
                </c:pt>
                <c:pt idx="3">
                  <c:v>38.942249359999998</c:v>
                </c:pt>
                <c:pt idx="4">
                  <c:v>9.0731213759999996</c:v>
                </c:pt>
                <c:pt idx="5">
                  <c:v>27.229674490000001</c:v>
                </c:pt>
                <c:pt idx="6">
                  <c:v>12.980749790000001</c:v>
                </c:pt>
                <c:pt idx="7">
                  <c:v>11.289849889999999</c:v>
                </c:pt>
                <c:pt idx="8">
                  <c:v>3.9076284110000001</c:v>
                </c:pt>
                <c:pt idx="9">
                  <c:v>14.774753329999999</c:v>
                </c:pt>
                <c:pt idx="10">
                  <c:v>11.929092539999999</c:v>
                </c:pt>
                <c:pt idx="11">
                  <c:v>6.3305642329999996</c:v>
                </c:pt>
                <c:pt idx="12">
                  <c:v>35.776967239999998</c:v>
                </c:pt>
                <c:pt idx="13">
                  <c:v>7.8049464559999997</c:v>
                </c:pt>
                <c:pt idx="14">
                  <c:v>16.774964180000001</c:v>
                </c:pt>
                <c:pt idx="15">
                  <c:v>34.714999630000001</c:v>
                </c:pt>
                <c:pt idx="16">
                  <c:v>75.657459840000001</c:v>
                </c:pt>
                <c:pt idx="17">
                  <c:v>10.86712492</c:v>
                </c:pt>
                <c:pt idx="18">
                  <c:v>7.701842804</c:v>
                </c:pt>
                <c:pt idx="19">
                  <c:v>30.075335290000002</c:v>
                </c:pt>
                <c:pt idx="20">
                  <c:v>11.815678520000001</c:v>
                </c:pt>
                <c:pt idx="21">
                  <c:v>14.877856980000001</c:v>
                </c:pt>
                <c:pt idx="22">
                  <c:v>34.642827070000003</c:v>
                </c:pt>
                <c:pt idx="23">
                  <c:v>36.086278200000002</c:v>
                </c:pt>
                <c:pt idx="24">
                  <c:v>13.108980000000001</c:v>
                </c:pt>
                <c:pt idx="25">
                  <c:v>15.5</c:v>
                </c:pt>
                <c:pt idx="26">
                  <c:v>15.2</c:v>
                </c:pt>
                <c:pt idx="27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826-4C00-BD17-61BE2A9B66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axId val="520547344"/>
        <c:axId val="204669528"/>
      </c:barChart>
      <c:catAx>
        <c:axId val="5205473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j-lt"/>
                <a:ea typeface="+mn-ea"/>
                <a:cs typeface="Times New Roman" pitchFamily="18" charset="0"/>
              </a:defRPr>
            </a:pPr>
            <a:endParaRPr lang="en-US"/>
          </a:p>
        </c:txPr>
        <c:crossAx val="204669528"/>
        <c:crosses val="autoZero"/>
        <c:auto val="1"/>
        <c:lblAlgn val="ctr"/>
        <c:lblOffset val="100"/>
        <c:noMultiLvlLbl val="0"/>
      </c:catAx>
      <c:valAx>
        <c:axId val="204669528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j-lt"/>
                <a:ea typeface="+mn-ea"/>
                <a:cs typeface="Times New Roman" pitchFamily="18" charset="0"/>
              </a:defRPr>
            </a:pPr>
            <a:endParaRPr lang="en-US"/>
          </a:p>
        </c:txPr>
        <c:crossAx val="520547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070759366234014E-2"/>
          <c:y val="4.7876886482939626E-2"/>
          <c:w val="0.933990532540658"/>
          <c:h val="0.702442995406824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WC</c:v>
                </c:pt>
              </c:strCache>
            </c:strRef>
          </c:tx>
          <c:spPr>
            <a:solidFill>
              <a:schemeClr val="accent1"/>
            </a:solidFill>
            <a:ln w="50800"/>
          </c:spPr>
          <c:invertIfNegative val="0"/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D0A4-426D-BD6F-27E2C0B7EB82}"/>
              </c:ext>
            </c:extLst>
          </c:dPt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D0A4-426D-BD6F-27E2C0B7EB82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D0A4-426D-BD6F-27E2C0B7EB82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D0A4-426D-BD6F-27E2C0B7EB82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D0A4-426D-BD6F-27E2C0B7EB82}"/>
              </c:ext>
            </c:extLst>
          </c:dPt>
          <c:dPt>
            <c:idx val="2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D0A4-426D-BD6F-27E2C0B7EB82}"/>
              </c:ext>
            </c:extLst>
          </c:dPt>
          <c:dPt>
            <c:idx val="21"/>
            <c:invertIfNegative val="0"/>
            <c:bubble3D val="0"/>
            <c:spPr>
              <a:solidFill>
                <a:schemeClr val="accent2"/>
              </a:solidFill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0A4-426D-BD6F-27E2C0B7EB82}"/>
              </c:ext>
            </c:extLst>
          </c:dPt>
          <c:dPt>
            <c:idx val="22"/>
            <c:invertIfNegative val="0"/>
            <c:bubble3D val="0"/>
            <c:spPr>
              <a:solidFill>
                <a:schemeClr val="accent2"/>
              </a:solidFill>
              <a:ln w="50800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0A4-426D-BD6F-27E2C0B7EB82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aseline="0">
                    <a:solidFill>
                      <a:schemeClr val="tx2"/>
                    </a:solidFill>
                    <a:latin typeface="+mj-lt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Sheet1!$B$1:$W$1</c:f>
              <c:strCache>
                <c:ptCount val="22"/>
                <c:pt idx="0">
                  <c:v>94</c:v>
                </c:pt>
                <c:pt idx="1">
                  <c:v>95</c:v>
                </c:pt>
                <c:pt idx="2">
                  <c:v>96</c:v>
                </c:pt>
                <c:pt idx="3">
                  <c:v>97</c:v>
                </c:pt>
                <c:pt idx="4">
                  <c:v>98</c:v>
                </c:pt>
                <c:pt idx="5">
                  <c:v>99</c:v>
                </c:pt>
                <c:pt idx="6">
                  <c:v>00</c:v>
                </c:pt>
                <c:pt idx="7">
                  <c:v>01</c:v>
                </c:pt>
                <c:pt idx="8">
                  <c:v>02</c:v>
                </c:pt>
                <c:pt idx="9">
                  <c:v>03</c:v>
                </c:pt>
                <c:pt idx="10">
                  <c:v>04</c:v>
                </c:pt>
                <c:pt idx="11">
                  <c:v>05</c:v>
                </c:pt>
                <c:pt idx="12">
                  <c:v>06</c:v>
                </c:pt>
                <c:pt idx="13">
                  <c:v>07</c:v>
                </c:pt>
                <c:pt idx="14">
                  <c:v>08</c:v>
                </c:pt>
                <c:pt idx="15">
                  <c:v>09</c:v>
                </c:pt>
                <c:pt idx="16">
                  <c:v>10</c:v>
                </c:pt>
                <c:pt idx="17">
                  <c:v>11</c:v>
                </c:pt>
                <c:pt idx="18">
                  <c:v>12</c:v>
                </c:pt>
                <c:pt idx="19">
                  <c:v>13</c:v>
                </c:pt>
                <c:pt idx="20">
                  <c:v>14</c:v>
                </c:pt>
                <c:pt idx="21">
                  <c:v>15P</c:v>
                </c:pt>
              </c:strCache>
            </c:strRef>
          </c:cat>
          <c:val>
            <c:numRef>
              <c:f>Sheet1!$B$2:$W$2</c:f>
              <c:numCache>
                <c:formatCode>General</c:formatCode>
                <c:ptCount val="22"/>
                <c:pt idx="0">
                  <c:v>102</c:v>
                </c:pt>
                <c:pt idx="1">
                  <c:v>97</c:v>
                </c:pt>
                <c:pt idx="2">
                  <c:v>100</c:v>
                </c:pt>
                <c:pt idx="3">
                  <c:v>101</c:v>
                </c:pt>
                <c:pt idx="4">
                  <c:v>107</c:v>
                </c:pt>
                <c:pt idx="5">
                  <c:v>115.3</c:v>
                </c:pt>
                <c:pt idx="6">
                  <c:v>118.2</c:v>
                </c:pt>
                <c:pt idx="7">
                  <c:v>121.7</c:v>
                </c:pt>
                <c:pt idx="8">
                  <c:v>112.6</c:v>
                </c:pt>
                <c:pt idx="9">
                  <c:v>108.6</c:v>
                </c:pt>
                <c:pt idx="10">
                  <c:v>105.1</c:v>
                </c:pt>
                <c:pt idx="11">
                  <c:v>102.7</c:v>
                </c:pt>
                <c:pt idx="12">
                  <c:v>98.5</c:v>
                </c:pt>
                <c:pt idx="13">
                  <c:v>103.5</c:v>
                </c:pt>
                <c:pt idx="14">
                  <c:v>104.5</c:v>
                </c:pt>
                <c:pt idx="15">
                  <c:v>110.6</c:v>
                </c:pt>
                <c:pt idx="16">
                  <c:v>115</c:v>
                </c:pt>
                <c:pt idx="17">
                  <c:v>115</c:v>
                </c:pt>
                <c:pt idx="18">
                  <c:v>109</c:v>
                </c:pt>
                <c:pt idx="19">
                  <c:v>102</c:v>
                </c:pt>
                <c:pt idx="20">
                  <c:v>100</c:v>
                </c:pt>
                <c:pt idx="21">
                  <c:v>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D0A4-426D-BD6F-27E2C0B7EB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axId val="204670704"/>
        <c:axId val="204671096"/>
      </c:barChart>
      <c:catAx>
        <c:axId val="2046707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 b="0" i="0" baseline="0">
                <a:solidFill>
                  <a:schemeClr val="tx2"/>
                </a:solidFill>
                <a:latin typeface="+mj-lt"/>
                <a:cs typeface="Times New Roman" pitchFamily="18" charset="0"/>
              </a:defRPr>
            </a:pPr>
            <a:endParaRPr lang="en-US"/>
          </a:p>
        </c:txPr>
        <c:crossAx val="204671096"/>
        <c:crosses val="autoZero"/>
        <c:auto val="1"/>
        <c:lblAlgn val="ctr"/>
        <c:lblOffset val="100"/>
        <c:noMultiLvlLbl val="0"/>
      </c:catAx>
      <c:valAx>
        <c:axId val="204671096"/>
        <c:scaling>
          <c:orientation val="minMax"/>
          <c:max val="125"/>
          <c:min val="8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 b="0" i="0" baseline="0">
                <a:solidFill>
                  <a:schemeClr val="tx2"/>
                </a:solidFill>
                <a:latin typeface="+mj-lt"/>
                <a:cs typeface="Times New Roman" pitchFamily="18" charset="0"/>
              </a:defRPr>
            </a:pPr>
            <a:endParaRPr lang="en-US"/>
          </a:p>
        </c:txPr>
        <c:crossAx val="204670704"/>
        <c:crosses val="autoZero"/>
        <c:crossBetween val="between"/>
        <c:majorUnit val="5"/>
        <c:minorUnit val="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5663696338605319E-2"/>
          <c:y val="3.9870534764887201E-2"/>
          <c:w val="0.84996766029246329"/>
          <c:h val="0.729956298548412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# Data Breaches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50800"/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BC6F-4D04-A5DB-B75F03154FF3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BC6F-4D04-A5DB-B75F03154FF3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BC6F-4D04-A5DB-B75F03154FF3}"/>
              </c:ext>
            </c:extLst>
          </c:dPt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BC6F-4D04-A5DB-B75F03154FF3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BC6F-4D04-A5DB-B75F03154FF3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BC6F-4D04-A5DB-B75F03154FF3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BC6F-4D04-A5DB-B75F03154FF3}"/>
              </c:ext>
            </c:extLst>
          </c:dPt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BC6F-4D04-A5DB-B75F03154FF3}"/>
              </c:ext>
            </c:extLst>
          </c:dPt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BC6F-4D04-A5DB-B75F03154FF3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BC6F-4D04-A5DB-B75F03154FF3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BC6F-4D04-A5DB-B75F03154FF3}"/>
              </c:ext>
            </c:extLst>
          </c:dPt>
          <c:dPt>
            <c:idx val="1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BC6F-4D04-A5DB-B75F03154FF3}"/>
              </c:ext>
            </c:extLst>
          </c:dPt>
          <c:dLbls>
            <c:dLbl>
              <c:idx val="1"/>
              <c:layout>
                <c:manualLayout>
                  <c:x val="-1.9025738378420014E-3"/>
                  <c:y val="-1.63041496756886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C6F-4D04-A5DB-B75F03154FF3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7596691922943593E-2"/>
                  <c:y val="-1.3119471648693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C6F-4D04-A5DB-B75F03154FF3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512869189209919E-4"/>
                  <c:y val="-7.76693744393041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BC6F-4D04-A5DB-B75F03154FF3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3.8051476756839676E-3"/>
                  <c:y val="4.0311047229655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C6F-4D04-A5DB-B75F03154FF3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1.9025738378419838E-3"/>
                  <c:y val="-2.60866394811018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BC6F-4D04-A5DB-B75F03154FF3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6.9760234844686938E-17"/>
                  <c:y val="3.26082993513772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BC6F-4D04-A5DB-B75F03154FF3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4.7564345946048206E-3"/>
                  <c:y val="-1.63041496756886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C6F-4D04-A5DB-B75F03154FF3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0"/>
                  <c:y val="-2.28258095459640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BC6F-4D04-A5DB-B75F03154FF3}"/>
                </c:ext>
                <c:ext xmlns:c15="http://schemas.microsoft.com/office/drawing/2012/chart" uri="{CE6537A1-D6FC-4f65-9D91-7224C49458BB}"/>
              </c:extLst>
            </c:dLbl>
            <c:dLbl>
              <c:idx val="18"/>
              <c:layout>
                <c:manualLayout>
                  <c:x val="-1.9025738378419838E-3"/>
                  <c:y val="-3.26082993513772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BC6F-4D04-A5DB-B75F03154FF3}"/>
                </c:ext>
                <c:ext xmlns:c15="http://schemas.microsoft.com/office/drawing/2012/chart" uri="{CE6537A1-D6FC-4f65-9D91-7224C49458BB}"/>
              </c:extLst>
            </c:dLbl>
            <c:dLbl>
              <c:idx val="19"/>
              <c:layout>
                <c:manualLayout>
                  <c:x val="7.6102953513679352E-3"/>
                  <c:y val="-6.52165987027545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BC6F-4D04-A5DB-B75F03154FF3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layout>
                <c:manualLayout>
                  <c:x val="9.512869189209919E-4"/>
                  <c:y val="-3.9129959221652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BC6F-4D04-A5DB-B75F03154FF3}"/>
                </c:ext>
                <c:ext xmlns:c15="http://schemas.microsoft.com/office/drawing/2012/chart" uri="{CE6537A1-D6FC-4f65-9D91-7224C49458BB}"/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aseline="0">
                    <a:solidFill>
                      <a:schemeClr val="tx2"/>
                    </a:solidFill>
                    <a:latin typeface="+mj-lt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Sheet1!$B$1:$L$1</c:f>
              <c:strCach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strCache>
            </c:strRef>
          </c:cat>
          <c:val>
            <c:numRef>
              <c:f>Sheet1!$B$2:$L$2</c:f>
              <c:numCache>
                <c:formatCode>General</c:formatCode>
                <c:ptCount val="11"/>
                <c:pt idx="0">
                  <c:v>157</c:v>
                </c:pt>
                <c:pt idx="1">
                  <c:v>321</c:v>
                </c:pt>
                <c:pt idx="2">
                  <c:v>446</c:v>
                </c:pt>
                <c:pt idx="3">
                  <c:v>656</c:v>
                </c:pt>
                <c:pt idx="4">
                  <c:v>498</c:v>
                </c:pt>
                <c:pt idx="5">
                  <c:v>662</c:v>
                </c:pt>
                <c:pt idx="6">
                  <c:v>419</c:v>
                </c:pt>
                <c:pt idx="7">
                  <c:v>470</c:v>
                </c:pt>
                <c:pt idx="8" formatCode="&quot;$&quot;#,##0_);[Red]\(&quot;$&quot;#,##0\)">
                  <c:v>614</c:v>
                </c:pt>
                <c:pt idx="9" formatCode="&quot;$&quot;#,##0_);[Red]\(&quot;$&quot;#,##0\)">
                  <c:v>783</c:v>
                </c:pt>
                <c:pt idx="10">
                  <c:v>780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BC6F-4D04-A5DB-B75F03154F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9"/>
        <c:axId val="204671488"/>
        <c:axId val="204671880"/>
      </c:barChart>
      <c:lineChart>
        <c:grouping val="standar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# Records Exposed (Millions)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triangle"/>
            <c:size val="12"/>
            <c:spPr>
              <a:solidFill>
                <a:srgbClr val="FF0000"/>
              </a:solidFill>
              <a:ln w="38100">
                <a:solidFill>
                  <a:schemeClr val="accent2"/>
                </a:solidFill>
              </a:ln>
            </c:spPr>
          </c:marker>
          <c:dLbls>
            <c:dLbl>
              <c:idx val="0"/>
              <c:layout>
                <c:manualLayout>
                  <c:x val="-3.1012138984404615E-2"/>
                  <c:y val="-6.31531628297391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BC6F-4D04-A5DB-B75F03154FF3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477118613402938E-2"/>
                  <c:y val="-7.2626137254199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BC6F-4D04-A5DB-B75F03154FF3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6385707244372028E-3"/>
                  <c:y val="1.57882907074347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BC6F-4D04-A5DB-B75F03154FF3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9.3976178740626942E-4"/>
                  <c:y val="-5.3680188405278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BC6F-4D04-A5DB-B75F03154FF3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3.7590471496247329E-3"/>
                  <c:y val="-3.7891897697843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BC6F-4D04-A5DB-B75F03154FF3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9.3976178740620047E-4"/>
                  <c:y val="-3.47342395563565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BC6F-4D04-A5DB-B75F03154FF3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9.3976178740620047E-4"/>
                  <c:y val="2.52612651318956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BC6F-4D04-A5DB-B75F03154FF3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5.3257639670041247E-2"/>
                  <c:y val="-3.06329849012775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9-BC6F-4D04-A5DB-B75F03154FF3}"/>
                </c:ext>
                <c:ext xmlns:c15="http://schemas.microsoft.com/office/drawing/2012/chart" uri="{CE6537A1-D6FC-4f65-9D91-7224C49458BB}"/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rgbClr val="FF0000"/>
                    </a:solidFill>
                    <a:latin typeface="+mj-lt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Sheet1!$B$1:$L$1</c:f>
              <c:strCach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strCache>
            </c:strRef>
          </c:cat>
          <c:val>
            <c:numRef>
              <c:f>Sheet1!$B$3:$L$3</c:f>
              <c:numCache>
                <c:formatCode>0.00%</c:formatCode>
                <c:ptCount val="11"/>
                <c:pt idx="0">
                  <c:v>66.900000000000006</c:v>
                </c:pt>
                <c:pt idx="1">
                  <c:v>19.100000000000001</c:v>
                </c:pt>
                <c:pt idx="2">
                  <c:v>127.7</c:v>
                </c:pt>
                <c:pt idx="3">
                  <c:v>35.700000000000003</c:v>
                </c:pt>
                <c:pt idx="4">
                  <c:v>222.5</c:v>
                </c:pt>
                <c:pt idx="5">
                  <c:v>16.2</c:v>
                </c:pt>
                <c:pt idx="6">
                  <c:v>22.9</c:v>
                </c:pt>
                <c:pt idx="7">
                  <c:v>17.5</c:v>
                </c:pt>
                <c:pt idx="8">
                  <c:v>92</c:v>
                </c:pt>
                <c:pt idx="9">
                  <c:v>85.6</c:v>
                </c:pt>
                <c:pt idx="10" formatCode="General">
                  <c:v>177.86600000000001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A-BC6F-4D04-A5DB-B75F03154F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4672664"/>
        <c:axId val="204672272"/>
      </c:lineChart>
      <c:catAx>
        <c:axId val="2046714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 b="0" i="0" baseline="0">
                <a:solidFill>
                  <a:srgbClr val="414042"/>
                </a:solidFill>
                <a:latin typeface="+mj-lt"/>
                <a:cs typeface="Times New Roman" panose="02020603050405020304" pitchFamily="18" charset="0"/>
              </a:defRPr>
            </a:pPr>
            <a:endParaRPr lang="en-US"/>
          </a:p>
        </c:txPr>
        <c:crossAx val="204671880"/>
        <c:crosses val="autoZero"/>
        <c:auto val="1"/>
        <c:lblAlgn val="ctr"/>
        <c:lblOffset val="100"/>
        <c:noMultiLvlLbl val="0"/>
      </c:catAx>
      <c:valAx>
        <c:axId val="204671880"/>
        <c:scaling>
          <c:orientation val="minMax"/>
          <c:max val="800"/>
          <c:min val="100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1400" b="0" i="0" baseline="0">
                <a:solidFill>
                  <a:srgbClr val="414042"/>
                </a:solidFill>
                <a:latin typeface="+mj-lt"/>
                <a:cs typeface="Times New Roman" panose="02020603050405020304" pitchFamily="18" charset="0"/>
              </a:defRPr>
            </a:pPr>
            <a:endParaRPr lang="en-US"/>
          </a:p>
        </c:txPr>
        <c:crossAx val="204671488"/>
        <c:crosses val="autoZero"/>
        <c:crossBetween val="between"/>
        <c:majorUnit val="100"/>
      </c:valAx>
      <c:valAx>
        <c:axId val="204672272"/>
        <c:scaling>
          <c:orientation val="minMax"/>
          <c:max val="225"/>
          <c:min val="0"/>
        </c:scaling>
        <c:delete val="0"/>
        <c:axPos val="r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400" baseline="0">
                <a:solidFill>
                  <a:srgbClr val="414042"/>
                </a:solidFill>
                <a:latin typeface="+mj-lt"/>
                <a:cs typeface="Times New Roman" panose="02020603050405020304" pitchFamily="18" charset="0"/>
              </a:defRPr>
            </a:pPr>
            <a:endParaRPr lang="en-US"/>
          </a:p>
        </c:txPr>
        <c:crossAx val="204672664"/>
        <c:crosses val="max"/>
        <c:crossBetween val="between"/>
        <c:majorUnit val="20"/>
      </c:valAx>
      <c:catAx>
        <c:axId val="204672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4672272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0.32626694133363143"/>
          <c:y val="0.88521937519144855"/>
          <c:w val="0.34746604333574588"/>
          <c:h val="6.7415752686247124E-2"/>
        </c:manualLayout>
      </c:layout>
      <c:overlay val="0"/>
      <c:txPr>
        <a:bodyPr/>
        <a:lstStyle/>
        <a:p>
          <a:pPr>
            <a:defRPr sz="1400" baseline="0">
              <a:solidFill>
                <a:srgbClr val="414042"/>
              </a:solidFill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3041967" cy="465296"/>
          </a:xfrm>
          <a:prstGeom prst="rect">
            <a:avLst/>
          </a:prstGeom>
        </p:spPr>
        <p:txBody>
          <a:bodyPr vert="horz" lIns="93245" tIns="46622" rIns="93245" bIns="4662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334" y="4"/>
            <a:ext cx="3041967" cy="465296"/>
          </a:xfrm>
          <a:prstGeom prst="rect">
            <a:avLst/>
          </a:prstGeom>
        </p:spPr>
        <p:txBody>
          <a:bodyPr vert="horz" lIns="93245" tIns="46622" rIns="93245" bIns="46622" rtlCol="0"/>
          <a:lstStyle>
            <a:lvl1pPr algn="r">
              <a:defRPr sz="1200"/>
            </a:lvl1pPr>
          </a:lstStyle>
          <a:p>
            <a:fld id="{6D67D015-B8E5-417C-92D4-DD5EBA05FC6D}" type="datetimeFigureOut">
              <a:rPr lang="en-US" smtClean="0"/>
              <a:t>10/13/2016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39017"/>
            <a:ext cx="3041967" cy="465296"/>
          </a:xfrm>
          <a:prstGeom prst="rect">
            <a:avLst/>
          </a:prstGeom>
        </p:spPr>
        <p:txBody>
          <a:bodyPr vert="horz" lIns="93245" tIns="46622" rIns="93245" bIns="4662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334" y="8839017"/>
            <a:ext cx="3041967" cy="465296"/>
          </a:xfrm>
          <a:prstGeom prst="rect">
            <a:avLst/>
          </a:prstGeom>
        </p:spPr>
        <p:txBody>
          <a:bodyPr vert="horz" lIns="93245" tIns="46622" rIns="93245" bIns="46622" rtlCol="0" anchor="b"/>
          <a:lstStyle>
            <a:lvl1pPr algn="r">
              <a:defRPr sz="1200"/>
            </a:lvl1pPr>
          </a:lstStyle>
          <a:p>
            <a:fld id="{0B7284BE-AC82-4C15-9E93-5A6252783B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640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5"/>
            <a:ext cx="3042273" cy="464680"/>
          </a:xfrm>
          <a:prstGeom prst="rect">
            <a:avLst/>
          </a:prstGeom>
        </p:spPr>
        <p:txBody>
          <a:bodyPr vert="horz" lIns="88211" tIns="44105" rIns="88211" bIns="4410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131" y="5"/>
            <a:ext cx="3042273" cy="464680"/>
          </a:xfrm>
          <a:prstGeom prst="rect">
            <a:avLst/>
          </a:prstGeom>
        </p:spPr>
        <p:txBody>
          <a:bodyPr vert="horz" lIns="88211" tIns="44105" rIns="88211" bIns="44105" rtlCol="0"/>
          <a:lstStyle>
            <a:lvl1pPr algn="r">
              <a:defRPr sz="1200"/>
            </a:lvl1pPr>
          </a:lstStyle>
          <a:p>
            <a:fld id="{EEBA8C32-359A-483A-B7CA-19B85842A6F6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11" tIns="44105" rIns="88211" bIns="4410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299" y="4420624"/>
            <a:ext cx="5615330" cy="4186744"/>
          </a:xfrm>
          <a:prstGeom prst="rect">
            <a:avLst/>
          </a:prstGeom>
        </p:spPr>
        <p:txBody>
          <a:bodyPr vert="horz" lIns="88211" tIns="44105" rIns="88211" bIns="4410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39711"/>
            <a:ext cx="3042273" cy="464680"/>
          </a:xfrm>
          <a:prstGeom prst="rect">
            <a:avLst/>
          </a:prstGeom>
        </p:spPr>
        <p:txBody>
          <a:bodyPr vert="horz" lIns="88211" tIns="44105" rIns="88211" bIns="4410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131" y="8839711"/>
            <a:ext cx="3042273" cy="464680"/>
          </a:xfrm>
          <a:prstGeom prst="rect">
            <a:avLst/>
          </a:prstGeom>
        </p:spPr>
        <p:txBody>
          <a:bodyPr vert="horz" lIns="88211" tIns="44105" rIns="88211" bIns="44105" rtlCol="0" anchor="b"/>
          <a:lstStyle>
            <a:lvl1pPr algn="r">
              <a:defRPr sz="1200"/>
            </a:lvl1pPr>
          </a:lstStyle>
          <a:p>
            <a:fld id="{6F680A9A-92C3-4691-99C0-B2D97774DA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895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157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9761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8316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3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152291" y="9043722"/>
            <a:ext cx="705807" cy="247904"/>
          </a:xfrm>
        </p:spPr>
        <p:txBody>
          <a:bodyPr/>
          <a:lstStyle/>
          <a:p>
            <a:pPr defTabSz="928104">
              <a:defRPr/>
            </a:pPr>
            <a:fld id="{5858BD08-603D-48F8-9A20-C039EB7A66EE}" type="slidenum">
              <a:rPr lang="en-US" smtClean="0">
                <a:solidFill>
                  <a:srgbClr val="000000"/>
                </a:solidFill>
              </a:rPr>
              <a:pPr defTabSz="928104">
                <a:defRPr/>
              </a:pPr>
              <a:t>14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23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7963" y="582613"/>
            <a:ext cx="4062412" cy="3048000"/>
          </a:xfrm>
          <a:ln/>
        </p:spPr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314226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0323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>
              <a:latin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594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>
              <a:latin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1631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51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1242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0549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86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1283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8671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1104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6664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191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0147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9329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8657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13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034">
              <a:defRPr/>
            </a:pPr>
            <a:endParaRPr lang="en-US" sz="11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236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034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063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471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839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717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208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0A9A-92C3-4691-99C0-B2D97774DA1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852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493924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077200" cy="4495800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Clr>
                <a:srgbClr val="0070C0"/>
              </a:buClr>
              <a:defRPr sz="2400">
                <a:solidFill>
                  <a:schemeClr val="tx1"/>
                </a:solidFill>
              </a:defRPr>
            </a:lvl1pPr>
            <a:lvl2pPr>
              <a:spcBef>
                <a:spcPts val="700"/>
              </a:spcBef>
              <a:buClr>
                <a:srgbClr val="0070C0"/>
              </a:buClr>
              <a:defRPr sz="2000">
                <a:solidFill>
                  <a:schemeClr val="tx1"/>
                </a:solidFill>
              </a:defRPr>
            </a:lvl2pPr>
            <a:lvl3pPr>
              <a:spcBef>
                <a:spcPts val="700"/>
              </a:spcBef>
              <a:buClr>
                <a:srgbClr val="0070C0"/>
              </a:buClr>
              <a:defRPr sz="1800">
                <a:solidFill>
                  <a:schemeClr val="tx1"/>
                </a:solidFill>
              </a:defRPr>
            </a:lvl3pPr>
            <a:lvl4pPr>
              <a:spcBef>
                <a:spcPts val="700"/>
              </a:spcBef>
              <a:buClr>
                <a:srgbClr val="0070C0"/>
              </a:buClr>
              <a:defRPr sz="1600">
                <a:solidFill>
                  <a:schemeClr val="tx1"/>
                </a:solidFill>
              </a:defRPr>
            </a:lvl4pPr>
            <a:lvl5pPr>
              <a:spcBef>
                <a:spcPts val="700"/>
              </a:spcBef>
              <a:buClr>
                <a:srgbClr val="0070C0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title"/>
          </p:nvPr>
        </p:nvSpPr>
        <p:spPr>
          <a:xfrm>
            <a:off x="381000" y="349250"/>
            <a:ext cx="8077200" cy="846138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43045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152400" y="6553200"/>
            <a:ext cx="48006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sz="800" dirty="0" smtClean="0"/>
              <a:t>© 2015 Alliant Insurance Services, Inc. All rights reserved.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3962400" cy="44958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>
                <a:solidFill>
                  <a:schemeClr val="tx1"/>
                </a:solidFill>
              </a:defRPr>
            </a:lvl1pPr>
            <a:lvl2pPr>
              <a:buClr>
                <a:srgbClr val="0070C0"/>
              </a:buClr>
              <a:defRPr>
                <a:solidFill>
                  <a:schemeClr val="tx1"/>
                </a:solidFill>
              </a:defRPr>
            </a:lvl2pPr>
            <a:lvl3pPr>
              <a:buClr>
                <a:srgbClr val="0070C0"/>
              </a:buClr>
              <a:defRPr>
                <a:solidFill>
                  <a:schemeClr val="tx1"/>
                </a:solidFill>
              </a:defRPr>
            </a:lvl3pPr>
            <a:lvl4pPr>
              <a:buClr>
                <a:srgbClr val="0070C0"/>
              </a:buClr>
              <a:defRPr>
                <a:solidFill>
                  <a:schemeClr val="tx1"/>
                </a:solidFill>
              </a:defRPr>
            </a:lvl4pPr>
            <a:lvl5pPr>
              <a:buClr>
                <a:srgbClr val="0070C0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724400" y="1676400"/>
            <a:ext cx="3962400" cy="44958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090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3124200"/>
            <a:ext cx="8318500" cy="1066800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310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4709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1470" y="381000"/>
            <a:ext cx="8229203" cy="5847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lvl1pPr>
              <a:defRPr lang="en-US">
                <a:solidFill>
                  <a:schemeClr val="bg2"/>
                </a:solidFill>
              </a:defRPr>
            </a:lvl1pPr>
          </a:lstStyle>
          <a:p>
            <a:pPr lvl="0" algn="l" defTabSz="816571" fontAlgn="base"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381250" y="6365875"/>
            <a:ext cx="1743075" cy="365125"/>
          </a:xfrm>
          <a:prstGeom prst="rect">
            <a:avLst/>
          </a:prstGeom>
        </p:spPr>
        <p:txBody>
          <a:bodyPr/>
          <a:lstStyle/>
          <a:p>
            <a:fld id="{38FEF1B9-86D0-4212-92BF-5E27F5ED88D7}" type="datetimeFigureOut">
              <a:rPr lang="en-US" smtClean="0"/>
              <a:pPr/>
              <a:t>10/13/2016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43375" y="6365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850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478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1578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1578A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1578A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1578A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21578A"/>
          </a:solidFill>
          <a:latin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9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500">
          <a:solidFill>
            <a:schemeClr val="tx1"/>
          </a:solidFill>
          <a:latin typeface="+mj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200">
          <a:solidFill>
            <a:schemeClr val="tx1"/>
          </a:solidFill>
          <a:latin typeface="+mj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tx1"/>
          </a:solidFill>
          <a:latin typeface="+mj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000">
          <a:solidFill>
            <a:schemeClr val="tx1"/>
          </a:solidFill>
          <a:latin typeface="+mj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j.gov/topics/law-enforcement/officer-safety/use-of-force/pages/welcome.aspx#note1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fehack.org/technology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lifehack.org/author/alicia-princ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90600" y="4952999"/>
            <a:ext cx="4191000" cy="15239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1800" b="1" i="1" dirty="0" smtClean="0">
                <a:solidFill>
                  <a:schemeClr val="tx1"/>
                </a:solidFill>
              </a:rPr>
              <a:t>Small Cities Organized Risk Effort</a:t>
            </a:r>
          </a:p>
          <a:p>
            <a:r>
              <a:rPr lang="en-US" sz="1800" b="1" i="1" dirty="0" smtClean="0">
                <a:solidFill>
                  <a:schemeClr val="tx1"/>
                </a:solidFill>
              </a:rPr>
              <a:t>10/13/2016</a:t>
            </a:r>
            <a:r>
              <a:rPr lang="en-US" sz="2800" dirty="0">
                <a:solidFill>
                  <a:schemeClr val="tx1"/>
                </a:solidFill>
              </a:rPr>
              <a:t/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1400" u="sng" dirty="0">
                <a:solidFill>
                  <a:schemeClr val="tx1"/>
                </a:solidFill>
              </a:rPr>
              <a:t/>
            </a:r>
            <a:br>
              <a:rPr lang="en-US" sz="1400" u="sng" dirty="0">
                <a:solidFill>
                  <a:schemeClr val="tx1"/>
                </a:solidFill>
              </a:rPr>
            </a:br>
            <a:r>
              <a:rPr lang="en-US" sz="1400" u="sng" dirty="0">
                <a:solidFill>
                  <a:schemeClr val="tx1"/>
                </a:solidFill>
              </a:rPr>
              <a:t>Presented by:</a:t>
            </a:r>
            <a:r>
              <a:rPr lang="en-US" sz="2000" b="1" i="1" dirty="0">
                <a:solidFill>
                  <a:schemeClr val="tx1"/>
                </a:solidFill>
              </a:rPr>
              <a:t> </a:t>
            </a:r>
            <a:r>
              <a:rPr lang="en-US" sz="2000" b="1" i="1" dirty="0" smtClean="0">
                <a:solidFill>
                  <a:schemeClr val="tx1"/>
                </a:solidFill>
              </a:rPr>
              <a:t> Marcus Beverly</a:t>
            </a:r>
            <a:r>
              <a:rPr lang="en-US" sz="1400" u="sng" dirty="0">
                <a:solidFill>
                  <a:schemeClr val="tx1"/>
                </a:solidFill>
              </a:rPr>
              <a:t/>
            </a:r>
            <a:br>
              <a:rPr lang="en-US" sz="1400" u="sng" dirty="0">
                <a:solidFill>
                  <a:schemeClr val="tx1"/>
                </a:solidFill>
              </a:rPr>
            </a:br>
            <a:r>
              <a:rPr lang="en-US" sz="1600" b="1" dirty="0">
                <a:solidFill>
                  <a:schemeClr val="tx1"/>
                </a:solidFill>
              </a:rPr>
              <a:t>Alliant Insurance Services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" y="907027"/>
            <a:ext cx="4495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3600" b="1" dirty="0" smtClean="0">
                <a:solidFill>
                  <a:schemeClr val="bg1"/>
                </a:solidFill>
              </a:rPr>
              <a:t>STATE OF THE     	INSURANCE 		MARKET 			2017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0" y="4114800"/>
            <a:ext cx="4572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b="1" dirty="0">
              <a:solidFill>
                <a:schemeClr val="bg1"/>
              </a:solidFill>
            </a:endParaRPr>
          </a:p>
          <a:p>
            <a:r>
              <a:rPr lang="en-US" sz="1400" b="1" i="1" dirty="0" smtClean="0">
                <a:solidFill>
                  <a:schemeClr val="bg1"/>
                </a:solidFill>
              </a:rPr>
              <a:t>(THIS INFORATION HAS BEEN CONSOLIDATED FROM </a:t>
            </a:r>
            <a:r>
              <a:rPr lang="en-US" sz="1400" b="1" i="1" dirty="0">
                <a:solidFill>
                  <a:schemeClr val="bg1"/>
                </a:solidFill>
              </a:rPr>
              <a:t>VARIOUS INDUSTRY SOURCES)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838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8330670"/>
              </p:ext>
            </p:extLst>
          </p:nvPr>
        </p:nvGraphicFramePr>
        <p:xfrm>
          <a:off x="376236" y="1526464"/>
          <a:ext cx="8458200" cy="4797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6236" y="246649"/>
            <a:ext cx="8077200" cy="846138"/>
          </a:xfrm>
        </p:spPr>
        <p:txBody>
          <a:bodyPr>
            <a:noAutofit/>
          </a:bodyPr>
          <a:lstStyle/>
          <a:p>
            <a:pPr eaLnBrk="0" hangingPunct="0">
              <a:defRPr/>
            </a:pPr>
            <a:r>
              <a:rPr lang="en-US" altLang="en-US" dirty="0" smtClean="0">
                <a:latin typeface="+mj-lt"/>
              </a:rPr>
              <a:t>U.S</a:t>
            </a:r>
            <a:r>
              <a:rPr lang="en-US" altLang="en-US" dirty="0">
                <a:latin typeface="+mj-lt"/>
              </a:rPr>
              <a:t>. Insured Catastrophe Losses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black">
          <a:xfrm>
            <a:off x="376237" y="1486315"/>
            <a:ext cx="8534400" cy="2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143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143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143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143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143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143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143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143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143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1600" b="1" dirty="0">
                <a:solidFill>
                  <a:schemeClr val="bg1"/>
                </a:solidFill>
                <a:latin typeface="Arial" charset="0"/>
              </a:rPr>
              <a:t>($ Billions, $ </a:t>
            </a:r>
            <a:r>
              <a:rPr lang="en-US" altLang="en-US" sz="1600" b="1" dirty="0" smtClean="0">
                <a:solidFill>
                  <a:schemeClr val="bg1"/>
                </a:solidFill>
                <a:latin typeface="Arial" charset="0"/>
              </a:rPr>
              <a:t>2015)</a:t>
            </a:r>
            <a:endParaRPr lang="en-US" altLang="en-US" sz="16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" name="Rectangle 110"/>
          <p:cNvSpPr txBox="1">
            <a:spLocks noGrp="1" noChangeArrowheads="1"/>
          </p:cNvSpPr>
          <p:nvPr/>
        </p:nvSpPr>
        <p:spPr bwMode="auto">
          <a:xfrm>
            <a:off x="8839200" y="6664325"/>
            <a:ext cx="219075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fld id="{A6CFCDF4-A63C-4E71-B126-0EDF5BD96F0B}" type="slidenum">
              <a:rPr lang="en-US" altLang="en-US" sz="1050">
                <a:latin typeface="Arial" charset="0"/>
              </a:rPr>
              <a:pPr algn="ctr">
                <a:lnSpc>
                  <a:spcPct val="85000"/>
                </a:lnSpc>
                <a:buFontTx/>
                <a:buNone/>
              </a:pPr>
              <a:t>10</a:t>
            </a:fld>
            <a:endParaRPr lang="en-US" altLang="en-US" sz="1050" dirty="0">
              <a:latin typeface="Arial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blackWhite">
          <a:xfrm>
            <a:off x="376236" y="5181600"/>
            <a:ext cx="8462964" cy="890427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 algn="ctr">
            <a:solidFill>
              <a:srgbClr val="FF6801"/>
            </a:solidFill>
            <a:miter lim="800000"/>
            <a:headEnd/>
            <a:tailEnd/>
          </a:ln>
        </p:spPr>
        <p:txBody>
          <a:bodyPr bIns="64008" anchor="ctr"/>
          <a:lstStyle/>
          <a:p>
            <a:pPr algn="ctr" fontAlgn="base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</a:pPr>
            <a:r>
              <a:rPr lang="en-US" b="1" dirty="0">
                <a:solidFill>
                  <a:srgbClr val="FFFFFF"/>
                </a:solidFill>
                <a:latin typeface="+mj-lt"/>
                <a:cs typeface="Arial" charset="0"/>
              </a:rPr>
              <a:t>2013/14/15 were welcome respites from 2011/12, among the costliest years for insured disaster losses in us history.  2016 is off to a costlier start.</a:t>
            </a: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blackWhite">
          <a:xfrm>
            <a:off x="5638800" y="1260752"/>
            <a:ext cx="1828799" cy="803415"/>
          </a:xfrm>
          <a:prstGeom prst="wedgeRectCallout">
            <a:avLst>
              <a:gd name="adj1" fmla="val 52021"/>
              <a:gd name="adj2" fmla="val 138887"/>
            </a:avLst>
          </a:prstGeom>
          <a:gradFill rotWithShape="1">
            <a:gsLst>
              <a:gs pos="0">
                <a:srgbClr val="00B0F0"/>
              </a:gs>
              <a:gs pos="100000">
                <a:srgbClr val="0070C0"/>
              </a:gs>
            </a:gsLst>
            <a:lin ang="5400000" scaled="1"/>
          </a:gradFill>
          <a:ln w="2857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tIns="91440" bIns="91440" anchor="ctr"/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lang="en-US" sz="1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2012 was the 3</a:t>
            </a:r>
            <a:r>
              <a:rPr lang="en-US" sz="1300" b="1" baseline="30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rd</a:t>
            </a:r>
            <a:r>
              <a:rPr lang="en-US" sz="1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most expensive year ever for insured CAT losses</a:t>
            </a:r>
            <a:endParaRPr lang="en-US" sz="1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6170728"/>
            <a:ext cx="9058275" cy="63094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365760" tIns="0" rIns="0" bIns="137160" anchor="b">
            <a:spAutoFit/>
          </a:bodyPr>
          <a:lstStyle/>
          <a:p>
            <a:r>
              <a:rPr lang="en-US" sz="800" dirty="0" smtClean="0">
                <a:solidFill>
                  <a:schemeClr val="tx2"/>
                </a:solidFill>
                <a:latin typeface="+mj-lt"/>
              </a:rPr>
              <a:t>*</a:t>
            </a:r>
            <a:r>
              <a:rPr lang="en-US" sz="800" dirty="0">
                <a:solidFill>
                  <a:schemeClr val="tx2"/>
                </a:solidFill>
                <a:latin typeface="+mj-lt"/>
              </a:rPr>
              <a:t>Through  6/30/16.  2016 figure stated in 2016 dollars.</a:t>
            </a:r>
          </a:p>
          <a:p>
            <a:r>
              <a:rPr lang="en-US" sz="800" dirty="0">
                <a:solidFill>
                  <a:schemeClr val="tx2"/>
                </a:solidFill>
                <a:latin typeface="+mj-lt"/>
              </a:rPr>
              <a:t>Note: 2001 figure includes $20.3B for 9/11 losses reported through 12/31/01 ($25.9B 2011 dollars). Includes only business and personal property claims, business interruption and auto claims. </a:t>
            </a:r>
            <a:br>
              <a:rPr lang="en-US" sz="800" dirty="0">
                <a:solidFill>
                  <a:schemeClr val="tx2"/>
                </a:solidFill>
                <a:latin typeface="+mj-lt"/>
              </a:rPr>
            </a:br>
            <a:r>
              <a:rPr lang="en-US" sz="800" dirty="0">
                <a:solidFill>
                  <a:schemeClr val="tx2"/>
                </a:solidFill>
                <a:latin typeface="+mj-lt"/>
              </a:rPr>
              <a:t>Non-prop/BI losses = $12.2B ($15.6B in 2011 dollars.)  </a:t>
            </a:r>
          </a:p>
          <a:p>
            <a:r>
              <a:rPr lang="en-US" sz="800" dirty="0">
                <a:solidFill>
                  <a:schemeClr val="tx2"/>
                </a:solidFill>
                <a:latin typeface="+mj-lt"/>
              </a:rPr>
              <a:t>Sources: Property Claims Service/ISO;  Insurance Information Institute</a:t>
            </a: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blackWhite">
          <a:xfrm>
            <a:off x="7591605" y="1223963"/>
            <a:ext cx="1247595" cy="1282064"/>
          </a:xfrm>
          <a:prstGeom prst="wedgeRectCallout">
            <a:avLst>
              <a:gd name="adj1" fmla="val 28790"/>
              <a:gd name="adj2" fmla="val 135561"/>
            </a:avLst>
          </a:prstGeom>
          <a:solidFill>
            <a:srgbClr val="002060"/>
          </a:solidFill>
          <a:ln w="28575" algn="ctr">
            <a:noFill/>
            <a:miter lim="800000"/>
            <a:headEnd/>
            <a:tailEnd/>
          </a:ln>
          <a:effectLst/>
        </p:spPr>
        <p:txBody>
          <a:bodyPr lIns="130622" tIns="130622" rIns="130622" bIns="130622" anchor="ctr"/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lang="en-US" sz="1300" b="1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$11.0B in insured CAT losses through 6/30/16 </a:t>
            </a:r>
          </a:p>
        </p:txBody>
      </p:sp>
    </p:spTree>
    <p:extLst>
      <p:ext uri="{BB962C8B-B14F-4D97-AF65-F5344CB8AC3E}">
        <p14:creationId xmlns:p14="http://schemas.microsoft.com/office/powerpoint/2010/main" val="416793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63086"/>
            <a:ext cx="8077200" cy="846138"/>
          </a:xfrm>
        </p:spPr>
        <p:txBody>
          <a:bodyPr/>
          <a:lstStyle/>
          <a:p>
            <a:r>
              <a:rPr lang="en-US" dirty="0"/>
              <a:t>Loss Events </a:t>
            </a:r>
            <a:r>
              <a:rPr lang="en-US" altLang="en-US" spc="63" dirty="0" smtClean="0">
                <a:ea typeface="Times New Roman" charset="0"/>
                <a:cs typeface="Times New Roman" charset="0"/>
              </a:rPr>
              <a:t>Worldwide 2015</a:t>
            </a:r>
            <a:endParaRPr lang="en-US" dirty="0"/>
          </a:p>
        </p:txBody>
      </p:sp>
      <p:pic>
        <p:nvPicPr>
          <p:cNvPr id="26626" name="Picture 2" descr="http://www.iii.org/sites/default/files/graphs/world_nat_cats_loss_1st_qtr_15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05000"/>
            <a:ext cx="8525836" cy="375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5699580"/>
            <a:ext cx="7162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Source: © 2016 Munich Re, Geo Risks Research, </a:t>
            </a:r>
            <a:r>
              <a:rPr lang="en-US" sz="800" dirty="0" err="1"/>
              <a:t>NatCatSERVICE</a:t>
            </a:r>
            <a:r>
              <a:rPr lang="en-US" sz="800" dirty="0"/>
              <a:t>. As of March 2016.</a:t>
            </a: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blackWhite">
          <a:xfrm>
            <a:off x="3199759" y="1203908"/>
            <a:ext cx="5630877" cy="511724"/>
          </a:xfrm>
          <a:prstGeom prst="wedgeRectCallout">
            <a:avLst>
              <a:gd name="adj1" fmla="val -62500"/>
              <a:gd name="adj2" fmla="val 91906"/>
            </a:avLst>
          </a:prstGeom>
          <a:solidFill>
            <a:schemeClr val="accent2"/>
          </a:solidFill>
          <a:ln w="28575" algn="ctr">
            <a:noFill/>
            <a:miter lim="800000"/>
            <a:headEnd/>
            <a:tailEnd/>
          </a:ln>
          <a:effectLst/>
        </p:spPr>
        <p:txBody>
          <a:bodyPr lIns="81639" tIns="81639" rIns="81639" bIns="81639" anchor="ctr"/>
          <a:lstStyle/>
          <a:p>
            <a:pPr algn="ctr">
              <a:lnSpc>
                <a:spcPct val="90000"/>
              </a:lnSpc>
              <a:spcBef>
                <a:spcPct val="50000"/>
              </a:spcBef>
              <a:buClr>
                <a:schemeClr val="bg1"/>
              </a:buClr>
              <a:defRPr/>
            </a:pPr>
            <a:r>
              <a:rPr lang="en-US" sz="1250" b="1" dirty="0">
                <a:solidFill>
                  <a:srgbClr val="FFFFFF"/>
                </a:solidFill>
                <a:latin typeface="+mj-lt"/>
                <a:cs typeface="Arial" panose="020B0604020202020204" pitchFamily="34" charset="0"/>
              </a:rPr>
              <a:t>Global insured CAT losses totaled $27 billion in 2015, 21% below the $31 billion average over the past 30 years (1985-2014, adj. for inflation)</a:t>
            </a:r>
          </a:p>
        </p:txBody>
      </p:sp>
      <p:sp>
        <p:nvSpPr>
          <p:cNvPr id="7" name="Rectangle 110"/>
          <p:cNvSpPr txBox="1">
            <a:spLocks noGrp="1" noChangeArrowheads="1"/>
          </p:cNvSpPr>
          <p:nvPr/>
        </p:nvSpPr>
        <p:spPr bwMode="auto">
          <a:xfrm>
            <a:off x="8763000" y="6664325"/>
            <a:ext cx="185737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r>
              <a:rPr lang="en-US" altLang="en-US" sz="1050" dirty="0" smtClean="0">
                <a:latin typeface="Arial" charset="0"/>
              </a:rPr>
              <a:t>11</a:t>
            </a:r>
            <a:endParaRPr lang="en-US" altLang="en-US" sz="10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69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9110"/>
            <a:ext cx="8077200" cy="846138"/>
          </a:xfrm>
        </p:spPr>
        <p:txBody>
          <a:bodyPr/>
          <a:lstStyle/>
          <a:p>
            <a:r>
              <a:rPr lang="en-US" dirty="0" smtClean="0"/>
              <a:t>First Half </a:t>
            </a:r>
            <a:r>
              <a:rPr lang="en-US" dirty="0"/>
              <a:t>2016 </a:t>
            </a:r>
            <a:r>
              <a:rPr lang="en-US" dirty="0" smtClean="0"/>
              <a:t>Cat Losses by Type</a:t>
            </a:r>
            <a:br>
              <a:rPr lang="en-US" dirty="0" smtClean="0"/>
            </a:br>
            <a:r>
              <a:rPr lang="en-US" sz="1800" dirty="0"/>
              <a:t> </a:t>
            </a:r>
            <a:r>
              <a:rPr lang="en-US" sz="2000" dirty="0" smtClean="0"/>
              <a:t>- </a:t>
            </a:r>
            <a:r>
              <a:rPr lang="en-US" altLang="en-US" sz="2000" spc="100" dirty="0" smtClean="0">
                <a:ea typeface="Times New Roman" charset="0"/>
                <a:cs typeface="Times New Roman" charset="0"/>
              </a:rPr>
              <a:t>Severe </a:t>
            </a:r>
            <a:r>
              <a:rPr lang="en-US" altLang="en-US" sz="2000" spc="100" dirty="0">
                <a:ea typeface="Times New Roman" charset="0"/>
                <a:cs typeface="Times New Roman" charset="0"/>
              </a:rPr>
              <a:t>Thunderstorms Lead the Way</a:t>
            </a:r>
            <a:r>
              <a:rPr lang="en-US" altLang="en-US" sz="3200" i="1" spc="100" dirty="0">
                <a:solidFill>
                  <a:srgbClr val="F06F18"/>
                </a:solidFill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altLang="en-US" sz="3200" i="1" spc="100" dirty="0">
                <a:solidFill>
                  <a:srgbClr val="F06F18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endParaRPr lang="en-US" dirty="0"/>
          </a:p>
        </p:txBody>
      </p:sp>
      <p:graphicFrame>
        <p:nvGraphicFramePr>
          <p:cNvPr id="4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218103"/>
              </p:ext>
            </p:extLst>
          </p:nvPr>
        </p:nvGraphicFramePr>
        <p:xfrm>
          <a:off x="304800" y="1295400"/>
          <a:ext cx="8534402" cy="5257798"/>
        </p:xfrm>
        <a:graphic>
          <a:graphicData uri="http://schemas.openxmlformats.org/drawingml/2006/table">
            <a:tbl>
              <a:tblPr/>
              <a:tblGrid>
                <a:gridCol w="21581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940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9406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9406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9406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48782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+mj-lt"/>
                        </a:rPr>
                        <a:t>As of </a:t>
                      </a:r>
                      <a:br>
                        <a:rPr lang="en-US" sz="1200" b="1" dirty="0">
                          <a:solidFill>
                            <a:srgbClr val="FFFFFF"/>
                          </a:solidFill>
                          <a:latin typeface="+mj-lt"/>
                        </a:rPr>
                      </a:b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+mj-lt"/>
                        </a:rPr>
                        <a:t>July 12, 2016</a:t>
                      </a:r>
                    </a:p>
                  </a:txBody>
                  <a:tcPr marL="146304" marR="146304" marT="54864" marB="548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+mj-lt"/>
                        </a:rPr>
                        <a:t>Number of Events</a:t>
                      </a:r>
                    </a:p>
                  </a:txBody>
                  <a:tcPr marL="146304" marR="146304" marT="54864" marB="548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+mj-lt"/>
                        </a:rPr>
                        <a:t>Fatalities</a:t>
                      </a:r>
                    </a:p>
                  </a:txBody>
                  <a:tcPr marL="146304" marR="146304" marT="54864" marB="548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+mj-lt"/>
                        </a:rPr>
                        <a:t>Estimated</a:t>
                      </a:r>
                      <a:r>
                        <a:rPr lang="en-US" sz="1200" b="1" baseline="0" dirty="0">
                          <a:solidFill>
                            <a:srgbClr val="FFFFFF"/>
                          </a:solidFill>
                          <a:latin typeface="+mj-lt"/>
                        </a:rPr>
                        <a:t> Overall</a:t>
                      </a:r>
                    </a:p>
                    <a:p>
                      <a:pPr algn="ctr"/>
                      <a:r>
                        <a:rPr lang="en-US" sz="1200" b="1" baseline="0" dirty="0">
                          <a:solidFill>
                            <a:srgbClr val="FFFFFF"/>
                          </a:solidFill>
                          <a:latin typeface="+mj-lt"/>
                        </a:rPr>
                        <a:t>Losses </a:t>
                      </a:r>
                      <a:br>
                        <a:rPr lang="en-US" sz="1200" b="1" baseline="0" dirty="0">
                          <a:solidFill>
                            <a:srgbClr val="FFFFFF"/>
                          </a:solidFill>
                          <a:latin typeface="+mj-lt"/>
                        </a:rPr>
                      </a:br>
                      <a:r>
                        <a:rPr lang="en-US" sz="1200" b="1" baseline="0" dirty="0">
                          <a:solidFill>
                            <a:srgbClr val="FFFFFF"/>
                          </a:solidFill>
                          <a:latin typeface="+mj-lt"/>
                        </a:rPr>
                        <a:t>(US $million)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146304" marR="146304" marT="54864" marB="548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+mj-lt"/>
                        </a:rPr>
                        <a:t>Estimated</a:t>
                      </a:r>
                      <a:r>
                        <a:rPr lang="en-US" sz="1200" b="1" baseline="0" dirty="0">
                          <a:solidFill>
                            <a:srgbClr val="FFFFFF"/>
                          </a:solidFill>
                          <a:latin typeface="+mj-lt"/>
                        </a:rPr>
                        <a:t> Insured</a:t>
                      </a:r>
                    </a:p>
                    <a:p>
                      <a:pPr algn="ctr"/>
                      <a:r>
                        <a:rPr lang="en-US" sz="1200" b="1" baseline="0" dirty="0">
                          <a:solidFill>
                            <a:srgbClr val="FFFFFF"/>
                          </a:solidFill>
                          <a:latin typeface="+mj-lt"/>
                        </a:rPr>
                        <a:t>Losses </a:t>
                      </a:r>
                      <a:br>
                        <a:rPr lang="en-US" sz="1200" b="1" baseline="0" dirty="0">
                          <a:solidFill>
                            <a:srgbClr val="FFFFFF"/>
                          </a:solidFill>
                          <a:latin typeface="+mj-lt"/>
                        </a:rPr>
                      </a:br>
                      <a:r>
                        <a:rPr lang="en-US" sz="1200" b="1" baseline="0" dirty="0">
                          <a:solidFill>
                            <a:srgbClr val="FFFFFF"/>
                          </a:solidFill>
                          <a:latin typeface="+mj-lt"/>
                        </a:rPr>
                        <a:t>(US $million)*</a:t>
                      </a:r>
                      <a:endParaRPr lang="en-US" sz="1200" b="1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146304" marR="146304" marT="54864" marB="548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2874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Severe Thunderstorm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baseline="0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21</a:t>
                      </a:r>
                      <a:endParaRPr lang="en-US" sz="1200" i="1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baseline="0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25</a:t>
                      </a:r>
                      <a:endParaRPr lang="en-US" sz="1200" i="1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baseline="0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11,600</a:t>
                      </a:r>
                      <a:endParaRPr lang="en-US" sz="1200" i="1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baseline="0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8,500</a:t>
                      </a:r>
                      <a:endParaRPr lang="en-US" sz="1200" i="1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592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Winter Storms &amp; Cold Waves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baseline="0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US" sz="1200" i="1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55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2,300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1,500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2874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Flood, Flash Flood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3,300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3,300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1,000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2874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Earthquake</a:t>
                      </a:r>
                      <a:r>
                        <a:rPr lang="en-US" sz="1200" baseline="0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&amp; Geophysical</a:t>
                      </a:r>
                      <a:endParaRPr lang="en-US" sz="120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2874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Tropical Cyclone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155039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Wildfire, Heat Waves &amp; Drought</a:t>
                      </a:r>
                    </a:p>
                    <a:p>
                      <a:r>
                        <a:rPr lang="en-US" sz="1200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(ongoing drought conditions without loss estimation</a:t>
                      </a:r>
                      <a:r>
                        <a:rPr lang="en-US" sz="1200" baseline="0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for half the year)</a:t>
                      </a:r>
                      <a:endParaRPr lang="en-US" sz="1200" dirty="0">
                        <a:solidFill>
                          <a:schemeClr val="tx2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tx2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Minor Losses</a:t>
                      </a:r>
                    </a:p>
                  </a:txBody>
                  <a:tcPr marL="146304" marR="146304" marT="54864" marB="5486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06560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Totals</a:t>
                      </a:r>
                    </a:p>
                  </a:txBody>
                  <a:tcPr marL="146304" marR="146304" marT="54864" marB="548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 smtClean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94</a:t>
                      </a:r>
                      <a:endParaRPr lang="en-US" sz="1200" i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46304" marR="146304" marT="54864" marB="548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 smtClean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3,390</a:t>
                      </a:r>
                      <a:endParaRPr lang="en-US" sz="1200" i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46304" marR="146304" marT="54864" marB="548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 smtClean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17,400</a:t>
                      </a:r>
                      <a:endParaRPr lang="en-US" sz="1200" i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46304" marR="146304" marT="54864" marB="548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11,000</a:t>
                      </a:r>
                    </a:p>
                  </a:txBody>
                  <a:tcPr marL="146304" marR="146304" marT="54864" marB="548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110"/>
          <p:cNvSpPr txBox="1">
            <a:spLocks noGrp="1" noChangeArrowheads="1"/>
          </p:cNvSpPr>
          <p:nvPr/>
        </p:nvSpPr>
        <p:spPr bwMode="auto">
          <a:xfrm>
            <a:off x="8763000" y="6664325"/>
            <a:ext cx="185737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r>
              <a:rPr lang="en-US" altLang="en-US" sz="1050" dirty="0" smtClean="0">
                <a:latin typeface="Arial" charset="0"/>
              </a:rPr>
              <a:t>12</a:t>
            </a:r>
            <a:endParaRPr lang="en-US" altLang="en-US" sz="10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94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9203459"/>
              </p:ext>
            </p:extLst>
          </p:nvPr>
        </p:nvGraphicFramePr>
        <p:xfrm>
          <a:off x="137809" y="2151230"/>
          <a:ext cx="8646459" cy="32292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1" name="Chart" r:id="rId3" imgW="8420074" imgH="3371773" progId="MSGraph.Chart.8">
                  <p:embed followColorScheme="full"/>
                </p:oleObj>
              </mc:Choice>
              <mc:Fallback>
                <p:oleObj name="Chart" r:id="rId3" imgW="8420074" imgH="3371773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137809" y="2151230"/>
                        <a:ext cx="8646459" cy="322921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267" y="49272"/>
            <a:ext cx="6705600" cy="846138"/>
          </a:xfrm>
        </p:spPr>
        <p:txBody>
          <a:bodyPr>
            <a:noAutofit/>
          </a:bodyPr>
          <a:lstStyle/>
          <a:p>
            <a:r>
              <a:rPr lang="en-US" dirty="0">
                <a:latin typeface="+mj-lt"/>
              </a:rPr>
              <a:t>Top 16 Most Costly Disasters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in U.S. History—Katrina Still Ranks #1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black">
          <a:xfrm>
            <a:off x="152400" y="1300206"/>
            <a:ext cx="3229132" cy="1661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1143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1200" b="1" dirty="0">
                <a:latin typeface="Arial" charset="0"/>
                <a:cs typeface="Arial" charset="0"/>
              </a:rPr>
              <a:t>(Insured Losses, </a:t>
            </a:r>
            <a:r>
              <a:rPr lang="en-US" sz="1200" b="1" dirty="0" smtClean="0">
                <a:latin typeface="Arial" charset="0"/>
                <a:cs typeface="Arial" charset="0"/>
              </a:rPr>
              <a:t>2014 </a:t>
            </a:r>
            <a:r>
              <a:rPr lang="en-US" sz="1200" b="1" dirty="0">
                <a:latin typeface="Arial" charset="0"/>
                <a:cs typeface="Arial" charset="0"/>
              </a:rPr>
              <a:t>Dollars, $ Billions</a:t>
            </a:r>
            <a:r>
              <a:rPr lang="en-US" sz="1200" b="1" dirty="0" smtClean="0">
                <a:latin typeface="Arial" charset="0"/>
                <a:cs typeface="Arial" charset="0"/>
              </a:rPr>
              <a:t>)</a:t>
            </a:r>
            <a:endParaRPr lang="en-US" sz="1200" b="1" dirty="0">
              <a:latin typeface="Arial" charset="0"/>
              <a:cs typeface="Arial" charset="0"/>
            </a:endParaRPr>
          </a:p>
        </p:txBody>
      </p:sp>
      <p:sp>
        <p:nvSpPr>
          <p:cNvPr id="11" name="Rectangle 110"/>
          <p:cNvSpPr txBox="1">
            <a:spLocks noGrp="1" noChangeArrowheads="1"/>
          </p:cNvSpPr>
          <p:nvPr/>
        </p:nvSpPr>
        <p:spPr bwMode="auto">
          <a:xfrm>
            <a:off x="8839200" y="6664325"/>
            <a:ext cx="219075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fld id="{A6CFCDF4-A63C-4E71-B126-0EDF5BD96F0B}" type="slidenum">
              <a:rPr lang="en-US" altLang="en-US" sz="1050">
                <a:latin typeface="Arial" charset="0"/>
              </a:rPr>
              <a:pPr algn="ctr">
                <a:lnSpc>
                  <a:spcPct val="85000"/>
                </a:lnSpc>
                <a:buFontTx/>
                <a:buNone/>
              </a:pPr>
              <a:t>13</a:t>
            </a:fld>
            <a:endParaRPr lang="en-US" altLang="en-US" sz="1050" dirty="0">
              <a:latin typeface="Arial" charset="0"/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blackWhite">
          <a:xfrm>
            <a:off x="4543532" y="1237822"/>
            <a:ext cx="2964426" cy="1187201"/>
          </a:xfrm>
          <a:prstGeom prst="wedgeRectCallout">
            <a:avLst>
              <a:gd name="adj1" fmla="val 15998"/>
              <a:gd name="adj2" fmla="val 151982"/>
            </a:avLst>
          </a:prstGeom>
          <a:gradFill rotWithShape="1">
            <a:gsLst>
              <a:gs pos="0">
                <a:srgbClr val="00B0F0"/>
              </a:gs>
              <a:gs pos="100000">
                <a:srgbClr val="0070C0"/>
              </a:gs>
            </a:gsLst>
            <a:lin ang="54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tIns="91440" bIns="91440" anchor="ctr"/>
          <a:lstStyle/>
          <a:p>
            <a:pPr marL="0" marR="0" lvl="0" indent="0" algn="ctr" defTabSz="91440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S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torm Sandy in 2012 was the last mega-CAT to hit the US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5" name="AutoShape 17"/>
          <p:cNvSpPr>
            <a:spLocks noChangeArrowheads="1"/>
          </p:cNvSpPr>
          <p:nvPr/>
        </p:nvSpPr>
        <p:spPr bwMode="blackWhite">
          <a:xfrm>
            <a:off x="1249776" y="2755931"/>
            <a:ext cx="1589504" cy="711200"/>
          </a:xfrm>
          <a:prstGeom prst="wedgeRectCallout">
            <a:avLst>
              <a:gd name="adj1" fmla="val 51498"/>
              <a:gd name="adj2" fmla="val 142415"/>
            </a:avLst>
          </a:prstGeom>
          <a:gradFill rotWithShape="1">
            <a:gsLst>
              <a:gs pos="0">
                <a:srgbClr val="00B0F0"/>
              </a:gs>
              <a:gs pos="100000">
                <a:srgbClr val="00B0F0"/>
              </a:gs>
            </a:gsLst>
            <a:lin ang="5400000" scaled="1"/>
          </a:gradFill>
          <a:ln w="2857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tIns="91440" bIns="91440" anchor="ctr"/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en-US" sz="1400" b="1" dirty="0" smtClean="0">
                <a:solidFill>
                  <a:schemeClr val="bg1"/>
                </a:solidFill>
              </a:rPr>
              <a:t>Includes Tuscaloosa, AL, tornado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AutoShape 17"/>
          <p:cNvSpPr>
            <a:spLocks noChangeArrowheads="1"/>
          </p:cNvSpPr>
          <p:nvPr/>
        </p:nvSpPr>
        <p:spPr bwMode="blackWhite">
          <a:xfrm>
            <a:off x="3029355" y="2759293"/>
            <a:ext cx="1265424" cy="711200"/>
          </a:xfrm>
          <a:prstGeom prst="wedgeRectCallout">
            <a:avLst>
              <a:gd name="adj1" fmla="val -12752"/>
              <a:gd name="adj2" fmla="val 147146"/>
            </a:avLst>
          </a:prstGeom>
          <a:gradFill rotWithShape="1">
            <a:gsLst>
              <a:gs pos="0">
                <a:srgbClr val="00B0F0"/>
              </a:gs>
              <a:gs pos="100000">
                <a:srgbClr val="00B0F0"/>
              </a:gs>
            </a:gsLst>
            <a:lin ang="5400000" scaled="1"/>
          </a:gradFill>
          <a:ln w="2857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tIns="91440" bIns="91440" anchor="ctr"/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  <a:buClr>
                <a:schemeClr val="bg1"/>
              </a:buClr>
              <a:defRPr/>
            </a:pPr>
            <a:r>
              <a:rPr lang="en-US" sz="1400" b="1" dirty="0" smtClean="0">
                <a:solidFill>
                  <a:schemeClr val="bg1"/>
                </a:solidFill>
              </a:rPr>
              <a:t>Includes Joplin, MO, tornado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blackWhite">
          <a:xfrm>
            <a:off x="1249776" y="5380445"/>
            <a:ext cx="6730174" cy="911227"/>
          </a:xfrm>
          <a:prstGeom prst="rect">
            <a:avLst/>
          </a:prstGeom>
          <a:solidFill>
            <a:srgbClr val="CC9900"/>
          </a:solidFill>
          <a:ln w="12700" algn="ctr">
            <a:solidFill>
              <a:srgbClr val="FF6801"/>
            </a:solidFill>
            <a:miter lim="800000"/>
            <a:headEnd/>
            <a:tailEnd/>
          </a:ln>
        </p:spPr>
        <p:txBody>
          <a:bodyPr bIns="64008" anchor="ctr"/>
          <a:lstStyle/>
          <a:p>
            <a:pPr algn="ctr" fontAlgn="base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FFFF"/>
                </a:solidFill>
              </a:rPr>
              <a:t>12 of the 16 Most Expensive Events in US History Have Occurred Since 2004</a:t>
            </a:r>
            <a:endParaRPr lang="en-US" sz="2000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-104932" y="6324600"/>
            <a:ext cx="9144001" cy="468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5760" tIns="0" rIns="0" bIns="137160" anchor="b">
            <a:spAutoFit/>
          </a:bodyPr>
          <a:lstStyle/>
          <a:p>
            <a:pPr algn="l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lr>
                <a:srgbClr val="FF6801"/>
              </a:buClr>
              <a:buFont typeface="Wingdings" pitchFamily="2" charset="2"/>
              <a:buNone/>
            </a:pPr>
            <a:endParaRPr lang="en-US" sz="11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l"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lr>
                <a:srgbClr val="FF6801"/>
              </a:buClr>
              <a:buFont typeface="Wingdings" pitchFamily="2" charset="2"/>
              <a:buNone/>
            </a:pPr>
            <a:r>
              <a:rPr lang="en-US" sz="11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Sources</a:t>
            </a:r>
            <a:r>
              <a:rPr lang="en-US" sz="1100" dirty="0">
                <a:solidFill>
                  <a:srgbClr val="000000"/>
                </a:solidFill>
                <a:latin typeface="Arial" charset="0"/>
                <a:cs typeface="Arial" charset="0"/>
              </a:rPr>
              <a:t>: PCS; Insurance Information Institute inflation </a:t>
            </a:r>
            <a:r>
              <a:rPr lang="en-US" sz="11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adjustments to 2014 dollars using the CPI.</a:t>
            </a:r>
            <a:endParaRPr lang="en-US" sz="11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32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5774577"/>
              </p:ext>
            </p:extLst>
          </p:nvPr>
        </p:nvGraphicFramePr>
        <p:xfrm>
          <a:off x="182567" y="2460257"/>
          <a:ext cx="8732833" cy="3614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79" name="Chart" r:id="rId5" imgW="8543971" imgH="3628921" progId="MSGraph.Chart.8">
                  <p:embed followColorScheme="full"/>
                </p:oleObj>
              </mc:Choice>
              <mc:Fallback>
                <p:oleObj name="Chart" r:id="rId5" imgW="8543971" imgH="3628921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182567" y="2460257"/>
                        <a:ext cx="8732833" cy="36147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2567" y="89152"/>
            <a:ext cx="6324600" cy="846138"/>
          </a:xfrm>
        </p:spPr>
        <p:txBody>
          <a:bodyPr>
            <a:noAutofit/>
          </a:bodyPr>
          <a:lstStyle/>
          <a:p>
            <a:r>
              <a:rPr lang="en-US" dirty="0"/>
              <a:t>P/C Insurance Industry </a:t>
            </a:r>
            <a:br>
              <a:rPr lang="en-US" dirty="0"/>
            </a:br>
            <a:r>
              <a:rPr lang="en-US" dirty="0"/>
              <a:t>Combined </a:t>
            </a:r>
            <a:r>
              <a:rPr lang="en-US" dirty="0" smtClean="0"/>
              <a:t>Ratio 2001–2016:Q1 </a:t>
            </a:r>
            <a:r>
              <a:rPr lang="en-US" sz="1600" dirty="0" smtClean="0"/>
              <a:t>(Est</a:t>
            </a:r>
            <a:r>
              <a:rPr lang="en-US" sz="1600" dirty="0"/>
              <a:t>.)*</a:t>
            </a:r>
            <a:endParaRPr lang="en-US" sz="1600" dirty="0" smtClean="0"/>
          </a:p>
        </p:txBody>
      </p:sp>
      <p:sp>
        <p:nvSpPr>
          <p:cNvPr id="41" name="Rectangle 3"/>
          <p:cNvSpPr>
            <a:spLocks noChangeArrowheads="1"/>
          </p:cNvSpPr>
          <p:nvPr/>
        </p:nvSpPr>
        <p:spPr bwMode="auto">
          <a:xfrm>
            <a:off x="271694" y="6000201"/>
            <a:ext cx="8643706" cy="6786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365760" tIns="0" rIns="0" bIns="137160" anchor="b">
            <a:spAutoFit/>
          </a:bodyPr>
          <a:lstStyle/>
          <a:p>
            <a:pPr fontAlgn="base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lr>
                <a:srgbClr val="FF6801"/>
              </a:buClr>
            </a:pPr>
            <a:r>
              <a:rPr lang="en-US" sz="900" dirty="0">
                <a:solidFill>
                  <a:schemeClr val="tx2"/>
                </a:solidFill>
                <a:latin typeface="+mj-lt"/>
              </a:rPr>
              <a:t>*</a:t>
            </a:r>
            <a:r>
              <a:rPr lang="en-US" sz="900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900" dirty="0">
                <a:solidFill>
                  <a:schemeClr val="tx2"/>
                </a:solidFill>
                <a:latin typeface="+mj-lt"/>
              </a:rPr>
              <a:t>Excludes Mortgage &amp; Financial Guaranty insurers 2008--2014. Including </a:t>
            </a:r>
            <a:r>
              <a:rPr lang="en-US" sz="900" dirty="0" err="1">
                <a:solidFill>
                  <a:schemeClr val="tx2"/>
                </a:solidFill>
                <a:latin typeface="+mj-lt"/>
              </a:rPr>
              <a:t>M&amp;FG</a:t>
            </a:r>
            <a:r>
              <a:rPr lang="en-US" sz="900" dirty="0">
                <a:solidFill>
                  <a:schemeClr val="tx2"/>
                </a:solidFill>
                <a:latin typeface="+mj-lt"/>
              </a:rPr>
              <a:t>, 2008=105.1, 2009=100.7, 2010=102.4, 2011=108.1; 2012:=103.2; 2013: = 96.1; 2014: = 97.0.                              </a:t>
            </a:r>
          </a:p>
          <a:p>
            <a:pPr fontAlgn="base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lr>
                <a:srgbClr val="FF6801"/>
              </a:buClr>
            </a:pPr>
            <a:endParaRPr lang="en-US" sz="900" dirty="0" smtClean="0">
              <a:solidFill>
                <a:schemeClr val="tx2"/>
              </a:solidFill>
              <a:latin typeface="+mj-lt"/>
            </a:endParaRPr>
          </a:p>
          <a:p>
            <a:pPr fontAlgn="base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lr>
                <a:srgbClr val="FF6801"/>
              </a:buClr>
            </a:pPr>
            <a:r>
              <a:rPr lang="en-US" sz="900" dirty="0" smtClean="0">
                <a:solidFill>
                  <a:schemeClr val="tx2"/>
                </a:solidFill>
                <a:latin typeface="+mj-lt"/>
              </a:rPr>
              <a:t>Sources</a:t>
            </a:r>
            <a:r>
              <a:rPr lang="en-US" sz="900" dirty="0">
                <a:solidFill>
                  <a:schemeClr val="tx2"/>
                </a:solidFill>
                <a:latin typeface="+mj-lt"/>
              </a:rPr>
              <a:t>: 2016 figure from ISO/Verisk; A.M. Best, ISO (2014-2015); Figure for 2010-2013 is from A.M. Best </a:t>
            </a:r>
            <a:r>
              <a:rPr lang="en-US" sz="900" dirty="0" err="1">
                <a:solidFill>
                  <a:schemeClr val="tx2"/>
                </a:solidFill>
                <a:latin typeface="+mj-lt"/>
              </a:rPr>
              <a:t>P&amp;C</a:t>
            </a:r>
            <a:r>
              <a:rPr lang="en-US" sz="900" dirty="0">
                <a:solidFill>
                  <a:schemeClr val="tx2"/>
                </a:solidFill>
                <a:latin typeface="+mj-lt"/>
              </a:rPr>
              <a:t> Review and Preview, Feb. 16, 2016.</a:t>
            </a:r>
          </a:p>
        </p:txBody>
      </p:sp>
      <p:sp>
        <p:nvSpPr>
          <p:cNvPr id="18" name="AutoShape 7"/>
          <p:cNvSpPr>
            <a:spLocks noChangeArrowheads="1"/>
          </p:cNvSpPr>
          <p:nvPr/>
        </p:nvSpPr>
        <p:spPr bwMode="blackWhite">
          <a:xfrm>
            <a:off x="271694" y="1198155"/>
            <a:ext cx="2799612" cy="828001"/>
          </a:xfrm>
          <a:prstGeom prst="wedgeRectCallout">
            <a:avLst>
              <a:gd name="adj1" fmla="val -18086"/>
              <a:gd name="adj2" fmla="val 138198"/>
            </a:avLst>
          </a:prstGeom>
          <a:solidFill>
            <a:schemeClr val="accent1"/>
          </a:solidFill>
          <a:ln w="28575" algn="ctr">
            <a:noFill/>
            <a:miter lim="800000"/>
            <a:headEnd/>
            <a:tailEnd/>
          </a:ln>
        </p:spPr>
        <p:txBody>
          <a:bodyPr lIns="130622" tIns="130622" rIns="130622" bIns="130622" anchor="ctr"/>
          <a:lstStyle/>
          <a:p>
            <a:pPr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Font typeface="Wingdings" pitchFamily="2" charset="2"/>
              <a:buNone/>
            </a:pPr>
            <a:r>
              <a:rPr lang="en-US" sz="1200" b="1" dirty="0">
                <a:solidFill>
                  <a:srgbClr val="FFFFFF"/>
                </a:solidFill>
                <a:latin typeface="+mj-lt"/>
                <a:cs typeface="Arial" charset="0"/>
              </a:rPr>
              <a:t>As recently as 2001, insurers paid out nearly $1.16 for every $1 in earned premiums</a:t>
            </a:r>
          </a:p>
        </p:txBody>
      </p:sp>
      <p:sp>
        <p:nvSpPr>
          <p:cNvPr id="19" name="AutoShape 8"/>
          <p:cNvSpPr>
            <a:spLocks noChangeArrowheads="1"/>
          </p:cNvSpPr>
          <p:nvPr/>
        </p:nvSpPr>
        <p:spPr bwMode="blackWhite">
          <a:xfrm>
            <a:off x="3694097" y="1414480"/>
            <a:ext cx="1199717" cy="1721640"/>
          </a:xfrm>
          <a:prstGeom prst="wedgeRectCallout">
            <a:avLst>
              <a:gd name="adj1" fmla="val -21117"/>
              <a:gd name="adj2" fmla="val 159801"/>
            </a:avLst>
          </a:prstGeom>
          <a:solidFill>
            <a:schemeClr val="accent5"/>
          </a:solidFill>
          <a:ln w="28575" algn="ctr">
            <a:noFill/>
            <a:miter lim="800000"/>
            <a:headEnd/>
            <a:tailEnd/>
          </a:ln>
        </p:spPr>
        <p:txBody>
          <a:bodyPr lIns="130622" tIns="130622" rIns="130622" bIns="130622" anchor="ctr"/>
          <a:lstStyle/>
          <a:p>
            <a:pPr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Font typeface="Wingdings" pitchFamily="2" charset="2"/>
              <a:buNone/>
            </a:pPr>
            <a:r>
              <a:rPr lang="en-US" sz="1200" b="1" dirty="0">
                <a:solidFill>
                  <a:schemeClr val="bg1"/>
                </a:solidFill>
                <a:latin typeface="+mj-lt"/>
                <a:cs typeface="Arial" charset="0"/>
              </a:rPr>
              <a:t>Relatively low CAT losses, reserve releases</a:t>
            </a:r>
          </a:p>
        </p:txBody>
      </p:sp>
      <p:sp>
        <p:nvSpPr>
          <p:cNvPr id="20" name="AutoShape 5"/>
          <p:cNvSpPr>
            <a:spLocks noChangeArrowheads="1"/>
          </p:cNvSpPr>
          <p:nvPr/>
        </p:nvSpPr>
        <p:spPr bwMode="blackWhite">
          <a:xfrm>
            <a:off x="1579972" y="2186616"/>
            <a:ext cx="1711385" cy="1036810"/>
          </a:xfrm>
          <a:prstGeom prst="wedgeRectCallout">
            <a:avLst>
              <a:gd name="adj1" fmla="val 35307"/>
              <a:gd name="adj2" fmla="val 163519"/>
            </a:avLst>
          </a:prstGeom>
          <a:solidFill>
            <a:schemeClr val="bg2"/>
          </a:solidFill>
          <a:ln w="28575" algn="ctr">
            <a:noFill/>
            <a:miter lim="800000"/>
            <a:headEnd/>
            <a:tailEnd/>
          </a:ln>
        </p:spPr>
        <p:txBody>
          <a:bodyPr lIns="130622" tIns="130622" rIns="130622" bIns="130622" anchor="ctr"/>
          <a:lstStyle/>
          <a:p>
            <a:pPr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Font typeface="Wingdings" pitchFamily="2" charset="2"/>
              <a:buNone/>
            </a:pPr>
            <a:r>
              <a:rPr lang="en-US" sz="1200" b="1" dirty="0" smtClean="0">
                <a:solidFill>
                  <a:schemeClr val="bg1"/>
                </a:solidFill>
                <a:latin typeface="+mj-lt"/>
                <a:cs typeface="Arial" charset="0"/>
              </a:rPr>
              <a:t>Heavy use of reinsurance lowered net losses</a:t>
            </a:r>
            <a:endParaRPr lang="en-US" sz="1200" b="1" dirty="0">
              <a:solidFill>
                <a:schemeClr val="bg1"/>
              </a:solidFill>
              <a:latin typeface="+mj-lt"/>
              <a:cs typeface="Arial" charset="0"/>
            </a:endParaRPr>
          </a:p>
        </p:txBody>
      </p:sp>
      <p:sp>
        <p:nvSpPr>
          <p:cNvPr id="21" name="AutoShape 9"/>
          <p:cNvSpPr>
            <a:spLocks noChangeArrowheads="1"/>
          </p:cNvSpPr>
          <p:nvPr/>
        </p:nvSpPr>
        <p:spPr bwMode="blackWhite">
          <a:xfrm>
            <a:off x="5028228" y="1387000"/>
            <a:ext cx="1018321" cy="1337570"/>
          </a:xfrm>
          <a:prstGeom prst="wedgeRectCallout">
            <a:avLst>
              <a:gd name="adj1" fmla="val -41655"/>
              <a:gd name="adj2" fmla="val 190888"/>
            </a:avLst>
          </a:prstGeom>
          <a:solidFill>
            <a:schemeClr val="accent6"/>
          </a:solidFill>
          <a:ln w="28575" algn="ctr">
            <a:noFill/>
            <a:miter lim="800000"/>
            <a:headEnd/>
            <a:tailEnd/>
          </a:ln>
        </p:spPr>
        <p:txBody>
          <a:bodyPr lIns="130622" tIns="130622" rIns="130622" bIns="130622" anchor="ctr"/>
          <a:lstStyle/>
          <a:p>
            <a:pPr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Font typeface="Wingdings" pitchFamily="2" charset="2"/>
              <a:buNone/>
            </a:pPr>
            <a:r>
              <a:rPr lang="en-US" sz="1200" b="1" dirty="0">
                <a:solidFill>
                  <a:srgbClr val="FFFFFF"/>
                </a:solidFill>
                <a:latin typeface="+mj-lt"/>
                <a:cs typeface="Arial" charset="0"/>
              </a:rPr>
              <a:t>Relatively low CAT losses, reserve releases</a:t>
            </a:r>
          </a:p>
        </p:txBody>
      </p:sp>
      <p:sp>
        <p:nvSpPr>
          <p:cNvPr id="22" name="PPTShape_1"/>
          <p:cNvSpPr>
            <a:spLocks noChangeArrowheads="1"/>
          </p:cNvSpPr>
          <p:nvPr/>
        </p:nvSpPr>
        <p:spPr bwMode="blackWhite">
          <a:xfrm>
            <a:off x="6066427" y="1304581"/>
            <a:ext cx="1102786" cy="1565584"/>
          </a:xfrm>
          <a:prstGeom prst="wedgeRectCallout">
            <a:avLst>
              <a:gd name="adj1" fmla="val -44561"/>
              <a:gd name="adj2" fmla="val 123082"/>
            </a:avLst>
          </a:prstGeom>
          <a:solidFill>
            <a:schemeClr val="accent3">
              <a:lumMod val="75000"/>
            </a:schemeClr>
          </a:solidFill>
          <a:ln w="28575" algn="ctr">
            <a:noFill/>
            <a:miter lim="800000"/>
            <a:headEnd/>
            <a:tailEnd/>
          </a:ln>
        </p:spPr>
        <p:txBody>
          <a:bodyPr lIns="130622" tIns="130622" rIns="130622" bIns="130622" anchor="ctr"/>
          <a:lstStyle/>
          <a:p>
            <a:pPr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lang="en-US" sz="1200" b="1" dirty="0">
                <a:solidFill>
                  <a:srgbClr val="FFFFFF"/>
                </a:solidFill>
                <a:latin typeface="+mj-lt"/>
                <a:cs typeface="Arial" charset="0"/>
              </a:rPr>
              <a:t>Higher CAT losses, shrinking reserve releases, toll of soft market</a:t>
            </a:r>
          </a:p>
        </p:txBody>
      </p:sp>
      <p:sp>
        <p:nvSpPr>
          <p:cNvPr id="23" name="PPTShape_0"/>
          <p:cNvSpPr>
            <a:spLocks noChangeArrowheads="1"/>
          </p:cNvSpPr>
          <p:nvPr/>
        </p:nvSpPr>
        <p:spPr bwMode="blackWhite">
          <a:xfrm>
            <a:off x="5334001" y="2645399"/>
            <a:ext cx="1524000" cy="840295"/>
          </a:xfrm>
          <a:prstGeom prst="wedgeRectCallout">
            <a:avLst>
              <a:gd name="adj1" fmla="val -30996"/>
              <a:gd name="adj2" fmla="val 155848"/>
            </a:avLst>
          </a:prstGeom>
          <a:solidFill>
            <a:schemeClr val="bg2"/>
          </a:solidFill>
          <a:ln w="28575" algn="ctr">
            <a:noFill/>
            <a:miter lim="800000"/>
            <a:headEnd/>
            <a:tailEnd/>
          </a:ln>
        </p:spPr>
        <p:txBody>
          <a:bodyPr lIns="130622" tIns="130622" rIns="130622" bIns="130622" anchor="ctr"/>
          <a:lstStyle/>
          <a:p>
            <a:pPr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Font typeface="Wingdings" pitchFamily="2" charset="2"/>
              <a:buNone/>
            </a:pPr>
            <a:r>
              <a:rPr lang="en-US" sz="1200" b="1" dirty="0">
                <a:solidFill>
                  <a:schemeClr val="bg1"/>
                </a:solidFill>
                <a:latin typeface="+mj-lt"/>
                <a:cs typeface="Arial" charset="0"/>
              </a:rPr>
              <a:t>Average CAT losses, more reserve releases</a:t>
            </a:r>
          </a:p>
        </p:txBody>
      </p:sp>
      <p:sp>
        <p:nvSpPr>
          <p:cNvPr id="24" name="AutoShape 6"/>
          <p:cNvSpPr>
            <a:spLocks noChangeArrowheads="1"/>
          </p:cNvSpPr>
          <p:nvPr/>
        </p:nvSpPr>
        <p:spPr bwMode="blackWhite">
          <a:xfrm>
            <a:off x="3035859" y="3426121"/>
            <a:ext cx="1371601" cy="698137"/>
          </a:xfrm>
          <a:prstGeom prst="wedgeRectCallout">
            <a:avLst>
              <a:gd name="adj1" fmla="val -8015"/>
              <a:gd name="adj2" fmla="val 219359"/>
            </a:avLst>
          </a:prstGeom>
          <a:solidFill>
            <a:schemeClr val="accent4"/>
          </a:solidFill>
          <a:ln w="28575" algn="ctr">
            <a:noFill/>
            <a:miter lim="800000"/>
            <a:headEnd/>
            <a:tailEnd/>
          </a:ln>
        </p:spPr>
        <p:txBody>
          <a:bodyPr lIns="130622" tIns="130622" rIns="130622" bIns="130622" anchor="ctr"/>
          <a:lstStyle/>
          <a:p>
            <a:pPr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Font typeface="Wingdings" pitchFamily="2" charset="2"/>
              <a:buNone/>
            </a:pPr>
            <a:r>
              <a:rPr lang="en-US" sz="1200" b="1" dirty="0">
                <a:solidFill>
                  <a:srgbClr val="FFFFFF"/>
                </a:solidFill>
                <a:latin typeface="+mj-lt"/>
                <a:cs typeface="Arial" charset="0"/>
              </a:rPr>
              <a:t>Best combined ratio since 1949 (87.6)</a:t>
            </a:r>
          </a:p>
        </p:txBody>
      </p:sp>
      <p:sp>
        <p:nvSpPr>
          <p:cNvPr id="25" name="PPTShape_2"/>
          <p:cNvSpPr>
            <a:spLocks noChangeArrowheads="1"/>
          </p:cNvSpPr>
          <p:nvPr/>
        </p:nvSpPr>
        <p:spPr bwMode="blackWhite">
          <a:xfrm>
            <a:off x="4528521" y="3427742"/>
            <a:ext cx="1231340" cy="513149"/>
          </a:xfrm>
          <a:prstGeom prst="wedgeRectCallout">
            <a:avLst>
              <a:gd name="adj1" fmla="val -42224"/>
              <a:gd name="adj2" fmla="val 134058"/>
            </a:avLst>
          </a:prstGeom>
          <a:solidFill>
            <a:schemeClr val="accent4"/>
          </a:solidFill>
          <a:ln w="28575" algn="ctr">
            <a:noFill/>
            <a:miter lim="800000"/>
            <a:headEnd/>
            <a:tailEnd/>
          </a:ln>
        </p:spPr>
        <p:txBody>
          <a:bodyPr lIns="130622" tIns="130622" rIns="130622" bIns="130622" anchor="ctr"/>
          <a:lstStyle/>
          <a:p>
            <a:pPr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Font typeface="Wingdings" pitchFamily="2" charset="2"/>
              <a:buNone/>
            </a:pPr>
            <a:r>
              <a:rPr lang="en-US" sz="1200" b="1" dirty="0">
                <a:solidFill>
                  <a:srgbClr val="FFFFFF"/>
                </a:solidFill>
                <a:latin typeface="+mj-lt"/>
                <a:cs typeface="Arial" charset="0"/>
              </a:rPr>
              <a:t>Cyclical deterioration</a:t>
            </a:r>
          </a:p>
        </p:txBody>
      </p:sp>
      <p:sp>
        <p:nvSpPr>
          <p:cNvPr id="26" name="PPTShape_3"/>
          <p:cNvSpPr>
            <a:spLocks noChangeArrowheads="1"/>
          </p:cNvSpPr>
          <p:nvPr/>
        </p:nvSpPr>
        <p:spPr bwMode="blackWhite">
          <a:xfrm>
            <a:off x="6705600" y="3191447"/>
            <a:ext cx="846785" cy="452074"/>
          </a:xfrm>
          <a:prstGeom prst="wedgeRectCallout">
            <a:avLst>
              <a:gd name="adj1" fmla="val -71399"/>
              <a:gd name="adj2" fmla="val 185808"/>
            </a:avLst>
          </a:prstGeom>
          <a:solidFill>
            <a:schemeClr val="accent6">
              <a:lumMod val="75000"/>
            </a:schemeClr>
          </a:solidFill>
          <a:ln w="28575" algn="ctr">
            <a:noFill/>
            <a:miter lim="800000"/>
            <a:headEnd/>
            <a:tailEnd/>
          </a:ln>
        </p:spPr>
        <p:txBody>
          <a:bodyPr lIns="130622" tIns="130622" rIns="130622" bIns="130622" anchor="ctr"/>
          <a:lstStyle/>
          <a:p>
            <a:pPr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lang="en-US" sz="1200" b="1" dirty="0">
                <a:solidFill>
                  <a:srgbClr val="FFFFFF"/>
                </a:solidFill>
                <a:latin typeface="+mj-lt"/>
                <a:cs typeface="Arial" charset="0"/>
              </a:rPr>
              <a:t>Sandy impacts</a:t>
            </a:r>
          </a:p>
        </p:txBody>
      </p:sp>
      <p:sp>
        <p:nvSpPr>
          <p:cNvPr id="31" name="PPTShape_4"/>
          <p:cNvSpPr>
            <a:spLocks noChangeArrowheads="1"/>
          </p:cNvSpPr>
          <p:nvPr/>
        </p:nvSpPr>
        <p:spPr bwMode="blackWhite">
          <a:xfrm>
            <a:off x="6877073" y="3637258"/>
            <a:ext cx="1143000" cy="692822"/>
          </a:xfrm>
          <a:prstGeom prst="wedgeRectCallout">
            <a:avLst>
              <a:gd name="adj1" fmla="val -36561"/>
              <a:gd name="adj2" fmla="val 123274"/>
            </a:avLst>
          </a:prstGeom>
          <a:solidFill>
            <a:schemeClr val="tx2">
              <a:lumMod val="60000"/>
              <a:lumOff val="40000"/>
            </a:schemeClr>
          </a:solidFill>
          <a:ln w="28575" algn="ctr">
            <a:noFill/>
            <a:miter lim="800000"/>
            <a:headEnd/>
            <a:tailEnd/>
          </a:ln>
        </p:spPr>
        <p:txBody>
          <a:bodyPr lIns="130622" tIns="130622" rIns="130622" bIns="130622" anchor="ctr"/>
          <a:lstStyle/>
          <a:p>
            <a:pPr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lang="en-US" sz="1200" b="1" dirty="0">
                <a:solidFill>
                  <a:schemeClr val="bg1"/>
                </a:solidFill>
                <a:latin typeface="+mj-lt"/>
                <a:cs typeface="Arial" charset="0"/>
              </a:rPr>
              <a:t>Lower CAT losses</a:t>
            </a:r>
          </a:p>
        </p:txBody>
      </p:sp>
      <p:sp>
        <p:nvSpPr>
          <p:cNvPr id="32" name="PPTShape_4"/>
          <p:cNvSpPr>
            <a:spLocks noChangeArrowheads="1"/>
          </p:cNvSpPr>
          <p:nvPr/>
        </p:nvSpPr>
        <p:spPr bwMode="blackWhite">
          <a:xfrm>
            <a:off x="7239000" y="1360592"/>
            <a:ext cx="1676400" cy="1099665"/>
          </a:xfrm>
          <a:prstGeom prst="wedgeRectCallout">
            <a:avLst>
              <a:gd name="adj1" fmla="val -1603"/>
              <a:gd name="adj2" fmla="val 257818"/>
            </a:avLst>
          </a:prstGeom>
          <a:solidFill>
            <a:schemeClr val="tx2">
              <a:lumMod val="75000"/>
            </a:schemeClr>
          </a:solidFill>
          <a:ln w="28575" algn="ctr">
            <a:noFill/>
            <a:miter lim="800000"/>
            <a:headEnd/>
            <a:tailEnd/>
          </a:ln>
        </p:spPr>
        <p:txBody>
          <a:bodyPr lIns="130622" tIns="130622" rIns="130622" bIns="130622" anchor="ctr"/>
          <a:lstStyle/>
          <a:p>
            <a:pPr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lang="en-US" sz="1200" b="1" dirty="0">
                <a:solidFill>
                  <a:srgbClr val="FFFFFF"/>
                </a:solidFill>
                <a:latin typeface="+mj-lt"/>
              </a:rPr>
              <a:t>3 consecutive years of U/W profits: first time since 1971-73</a:t>
            </a:r>
          </a:p>
        </p:txBody>
      </p:sp>
      <p:sp>
        <p:nvSpPr>
          <p:cNvPr id="33" name="PPTShape_4"/>
          <p:cNvSpPr>
            <a:spLocks noChangeArrowheads="1"/>
          </p:cNvSpPr>
          <p:nvPr/>
        </p:nvSpPr>
        <p:spPr bwMode="blackWhite">
          <a:xfrm>
            <a:off x="7876297" y="2838671"/>
            <a:ext cx="1143000" cy="587450"/>
          </a:xfrm>
          <a:prstGeom prst="wedgeRectCallout">
            <a:avLst>
              <a:gd name="adj1" fmla="val 13577"/>
              <a:gd name="adj2" fmla="val 279034"/>
            </a:avLst>
          </a:prstGeom>
          <a:solidFill>
            <a:schemeClr val="accent2">
              <a:lumMod val="75000"/>
            </a:schemeClr>
          </a:solidFill>
          <a:ln w="28575" algn="ctr">
            <a:noFill/>
            <a:miter lim="800000"/>
            <a:headEnd/>
            <a:tailEnd/>
          </a:ln>
        </p:spPr>
        <p:txBody>
          <a:bodyPr lIns="130622" tIns="130622" rIns="130622" bIns="130622" anchor="ctr"/>
          <a:lstStyle/>
          <a:p>
            <a:pPr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lang="en-US" sz="1200" b="1" dirty="0">
                <a:solidFill>
                  <a:srgbClr val="FFFFFF"/>
                </a:solidFill>
                <a:latin typeface="+mj-lt"/>
              </a:rPr>
              <a:t>Elevated CATs</a:t>
            </a:r>
          </a:p>
        </p:txBody>
      </p:sp>
      <p:sp>
        <p:nvSpPr>
          <p:cNvPr id="28" name="Rectangle 110"/>
          <p:cNvSpPr txBox="1">
            <a:spLocks noGrp="1" noChangeArrowheads="1"/>
          </p:cNvSpPr>
          <p:nvPr/>
        </p:nvSpPr>
        <p:spPr bwMode="auto">
          <a:xfrm>
            <a:off x="8763000" y="6664325"/>
            <a:ext cx="185737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r>
              <a:rPr lang="en-US" altLang="en-US" sz="1050" dirty="0" smtClean="0">
                <a:latin typeface="Arial" charset="0"/>
              </a:rPr>
              <a:t>14</a:t>
            </a:r>
            <a:endParaRPr lang="en-US" altLang="en-US" sz="1050" dirty="0">
              <a:latin typeface="Arial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664666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1" grpId="0" animBg="1"/>
      <p:bldP spid="32" grpId="0" animBg="1"/>
      <p:bldP spid="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735615"/>
              </p:ext>
            </p:extLst>
          </p:nvPr>
        </p:nvGraphicFramePr>
        <p:xfrm>
          <a:off x="152401" y="1295400"/>
          <a:ext cx="8905874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5792294" cy="846138"/>
          </a:xfrm>
        </p:spPr>
        <p:txBody>
          <a:bodyPr>
            <a:noAutofit/>
          </a:bodyPr>
          <a:lstStyle/>
          <a:p>
            <a:r>
              <a:rPr lang="en-US" dirty="0"/>
              <a:t>Workers Compensation Combined Ratio: </a:t>
            </a:r>
            <a:r>
              <a:rPr lang="en-US" dirty="0" smtClean="0"/>
              <a:t>1994 – 2015P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blackWhite">
          <a:xfrm>
            <a:off x="373627" y="5289549"/>
            <a:ext cx="8465573" cy="85566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bIns="64008" anchor="ctr"/>
          <a:lstStyle/>
          <a:p>
            <a:pPr algn="ctr">
              <a:lnSpc>
                <a:spcPct val="95000"/>
              </a:lnSpc>
              <a:spcBef>
                <a:spcPct val="25000"/>
              </a:spcBef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Workers’ comp results began to improve in 2012. Underwriting results deteriorated markedly from 2007-2010/11 and were the worst they had been in a decade.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110"/>
          <p:cNvSpPr txBox="1">
            <a:spLocks noGrp="1" noChangeArrowheads="1"/>
          </p:cNvSpPr>
          <p:nvPr/>
        </p:nvSpPr>
        <p:spPr bwMode="auto">
          <a:xfrm>
            <a:off x="8839200" y="6664325"/>
            <a:ext cx="219075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fld id="{A6CFCDF4-A63C-4E71-B126-0EDF5BD96F0B}" type="slidenum">
              <a:rPr lang="en-US" altLang="en-US" sz="1050">
                <a:latin typeface="Arial" charset="0"/>
              </a:rPr>
              <a:pPr algn="ctr">
                <a:lnSpc>
                  <a:spcPct val="85000"/>
                </a:lnSpc>
                <a:buFontTx/>
                <a:buNone/>
              </a:pPr>
              <a:t>15</a:t>
            </a:fld>
            <a:endParaRPr lang="en-US" altLang="en-US" sz="1050" dirty="0">
              <a:latin typeface="Arial" charset="0"/>
            </a:endParaRPr>
          </a:p>
        </p:txBody>
      </p:sp>
      <p:sp>
        <p:nvSpPr>
          <p:cNvPr id="11" name="AutoShape 13"/>
          <p:cNvSpPr>
            <a:spLocks noChangeArrowheads="1"/>
          </p:cNvSpPr>
          <p:nvPr/>
        </p:nvSpPr>
        <p:spPr bwMode="blackWhite">
          <a:xfrm>
            <a:off x="7134225" y="1295400"/>
            <a:ext cx="1843087" cy="603250"/>
          </a:xfrm>
          <a:prstGeom prst="wedgeRectCallout">
            <a:avLst>
              <a:gd name="adj1" fmla="val 33380"/>
              <a:gd name="adj2" fmla="val 318127"/>
            </a:avLst>
          </a:prstGeom>
          <a:gradFill rotWithShape="1">
            <a:gsLst>
              <a:gs pos="100000">
                <a:schemeClr val="accent2"/>
              </a:gs>
              <a:gs pos="100000">
                <a:srgbClr val="225A7A">
                  <a:gamma/>
                  <a:shade val="66275"/>
                  <a:invGamma/>
                </a:srgbClr>
              </a:gs>
            </a:gsLst>
            <a:lin ang="54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tIns="91440" bIns="91440" anchor="ctr"/>
          <a:lstStyle/>
          <a:p>
            <a:pPr marL="0" marR="0" lvl="0" indent="0" algn="ctr" defTabSz="91440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35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WC results have improved markedly since 2011</a:t>
            </a:r>
            <a:endParaRPr kumimoji="0" lang="en-US" sz="135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303706" y="6318250"/>
            <a:ext cx="8603227" cy="4431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365760" tIns="0" rIns="0" bIns="137160" anchor="b">
            <a:spAutoFit/>
          </a:bodyPr>
          <a:lstStyle/>
          <a:p>
            <a:pPr marL="133350" indent="-133350" eaLnBrk="0" hangingPunct="0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None/>
              <a:tabLst>
                <a:tab pos="112713" algn="r"/>
              </a:tabLst>
            </a:pPr>
            <a:endParaRPr lang="en-US" sz="1100" dirty="0"/>
          </a:p>
          <a:p>
            <a:pPr marL="133350" indent="-1333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F6801"/>
              </a:buClr>
              <a:buFont typeface="Wingdings" pitchFamily="2" charset="2"/>
              <a:buNone/>
              <a:tabLst>
                <a:tab pos="112713" algn="r"/>
              </a:tabLst>
            </a:pPr>
            <a:r>
              <a:rPr lang="en-US" sz="1100" dirty="0">
                <a:solidFill>
                  <a:srgbClr val="000000"/>
                </a:solidFill>
                <a:latin typeface="Arial" charset="0"/>
                <a:cs typeface="Arial" charset="0"/>
              </a:rPr>
              <a:t>Sources: A.M. Best (1994-2009); NCCI (</a:t>
            </a:r>
            <a:r>
              <a:rPr lang="en-US" sz="11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2010-2015P</a:t>
            </a:r>
            <a:r>
              <a:rPr lang="en-US" sz="1100" dirty="0">
                <a:solidFill>
                  <a:srgbClr val="000000"/>
                </a:solidFill>
                <a:latin typeface="Arial" charset="0"/>
                <a:cs typeface="Arial" charset="0"/>
              </a:rPr>
              <a:t>) and are for private carriers only; Insurance Information </a:t>
            </a:r>
            <a:r>
              <a:rPr lang="en-US" sz="11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Institute.</a:t>
            </a:r>
            <a:endParaRPr lang="en-US" sz="11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58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159442"/>
              </p:ext>
            </p:extLst>
          </p:nvPr>
        </p:nvGraphicFramePr>
        <p:xfrm>
          <a:off x="304800" y="1413548"/>
          <a:ext cx="8534400" cy="4758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6783421" cy="846138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+mj-lt"/>
              </a:rPr>
              <a:t>Data </a:t>
            </a:r>
            <a:r>
              <a:rPr lang="en-US" dirty="0">
                <a:latin typeface="+mj-lt"/>
              </a:rPr>
              <a:t>Breaches </a:t>
            </a:r>
            <a:r>
              <a:rPr lang="en-US" dirty="0" smtClean="0">
                <a:latin typeface="+mj-lt"/>
              </a:rPr>
              <a:t>2005-2015, </a:t>
            </a:r>
            <a:r>
              <a:rPr lang="en-US" dirty="0">
                <a:latin typeface="+mj-lt"/>
              </a:rPr>
              <a:t>by Number 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of Breaches and Records Exposed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black">
          <a:xfrm>
            <a:off x="8630489" y="2286000"/>
            <a:ext cx="210570" cy="2057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wordArtVert" wrap="square" lIns="0" tIns="0" rIns="0" bIns="0">
            <a:spAutoFit/>
          </a:bodyPr>
          <a:lstStyle/>
          <a:p>
            <a:pPr algn="ctr" defTabSz="1143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1400" dirty="0">
                <a:solidFill>
                  <a:srgbClr val="225A7A"/>
                </a:solidFill>
                <a:cs typeface="Times New Roman" panose="02020603050405020304" pitchFamily="18" charset="0"/>
              </a:rPr>
              <a:t>Millions</a:t>
            </a:r>
          </a:p>
        </p:txBody>
      </p:sp>
      <p:sp>
        <p:nvSpPr>
          <p:cNvPr id="15" name="Rectangle 110"/>
          <p:cNvSpPr txBox="1">
            <a:spLocks noGrp="1" noChangeArrowheads="1"/>
          </p:cNvSpPr>
          <p:nvPr/>
        </p:nvSpPr>
        <p:spPr bwMode="auto">
          <a:xfrm>
            <a:off x="8839200" y="6664325"/>
            <a:ext cx="219075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fld id="{A6CFCDF4-A63C-4E71-B126-0EDF5BD96F0B}" type="slidenum">
              <a:rPr lang="en-US" altLang="en-US" sz="1050">
                <a:latin typeface="Arial" charset="0"/>
              </a:rPr>
              <a:pPr algn="ctr">
                <a:lnSpc>
                  <a:spcPct val="85000"/>
                </a:lnSpc>
                <a:buFontTx/>
                <a:buNone/>
              </a:pPr>
              <a:t>16</a:t>
            </a:fld>
            <a:endParaRPr lang="en-US" altLang="en-US" sz="1050" dirty="0">
              <a:latin typeface="Arial" charset="0"/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blackWhite">
          <a:xfrm>
            <a:off x="304800" y="5442011"/>
            <a:ext cx="8534400" cy="73629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 algn="ctr">
            <a:solidFill>
              <a:srgbClr val="FF6801"/>
            </a:solidFill>
            <a:miter lim="800000"/>
            <a:headEnd/>
            <a:tailEnd/>
          </a:ln>
        </p:spPr>
        <p:txBody>
          <a:bodyPr bIns="64008" anchor="ctr"/>
          <a:lstStyle/>
          <a:p>
            <a:pPr algn="ctr">
              <a:lnSpc>
                <a:spcPct val="95000"/>
              </a:lnSpc>
              <a:spcBef>
                <a:spcPct val="25000"/>
              </a:spcBef>
            </a:pPr>
            <a:r>
              <a:rPr lang="en-US" sz="1600" b="1" dirty="0">
                <a:solidFill>
                  <a:srgbClr val="0070C0"/>
                </a:solidFill>
                <a:cs typeface="Arial" pitchFamily="34" charset="0"/>
              </a:rPr>
              <a:t>The total number of data breaches (+27.5%) hit a record high of 783 in 2014, exposing 85.6 million records. Through June 30, this year has seen 117.6 million records exposed in 400 breaches.*</a:t>
            </a: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black">
          <a:xfrm>
            <a:off x="379379" y="1192885"/>
            <a:ext cx="8221662" cy="220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143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1600" b="1" dirty="0">
                <a:solidFill>
                  <a:srgbClr val="225A7A"/>
                </a:solidFill>
                <a:cs typeface="Arial" pitchFamily="34" charset="0"/>
              </a:rPr>
              <a:t># Data Breaches/Millions of Records Exposed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9379" y="6225166"/>
            <a:ext cx="3839513" cy="507831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900" dirty="0">
                <a:solidFill>
                  <a:schemeClr val="tx2"/>
                </a:solidFill>
                <a:latin typeface="Helvetica Neue"/>
              </a:rPr>
              <a:t>Source: Identity Theft Resource Center,</a:t>
            </a:r>
          </a:p>
          <a:p>
            <a:r>
              <a:rPr lang="en-US" sz="900" dirty="0">
                <a:solidFill>
                  <a:schemeClr val="tx2"/>
                </a:solidFill>
                <a:latin typeface="Helvetica Neue"/>
              </a:rPr>
              <a:t>http://www.idtheftcenter.org/images/breach/ITRCBreachReport2015.pdf</a:t>
            </a:r>
          </a:p>
          <a:p>
            <a:r>
              <a:rPr lang="en-US" sz="900" dirty="0">
                <a:solidFill>
                  <a:schemeClr val="tx2"/>
                </a:solidFill>
                <a:latin typeface="Helvetica Neue"/>
              </a:rPr>
              <a:t>*2007-2012 figures exclude mortgage and financial guaranty segments.</a:t>
            </a:r>
          </a:p>
        </p:txBody>
      </p:sp>
    </p:spTree>
    <p:extLst>
      <p:ext uri="{BB962C8B-B14F-4D97-AF65-F5344CB8AC3E}">
        <p14:creationId xmlns:p14="http://schemas.microsoft.com/office/powerpoint/2010/main" val="376140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6477000" cy="846138"/>
          </a:xfrm>
        </p:spPr>
        <p:txBody>
          <a:bodyPr>
            <a:noAutofit/>
          </a:bodyPr>
          <a:lstStyle/>
          <a:p>
            <a:r>
              <a:rPr lang="en-US" dirty="0">
                <a:latin typeface="+mn-lt"/>
              </a:rPr>
              <a:t>Estimated Cyber Insurance Premiums Written, 2014 – 2020F</a:t>
            </a:r>
          </a:p>
        </p:txBody>
      </p:sp>
      <p:sp>
        <p:nvSpPr>
          <p:cNvPr id="15" name="Rectangle 110"/>
          <p:cNvSpPr txBox="1">
            <a:spLocks noGrp="1" noChangeArrowheads="1"/>
          </p:cNvSpPr>
          <p:nvPr/>
        </p:nvSpPr>
        <p:spPr bwMode="auto">
          <a:xfrm>
            <a:off x="8839200" y="6664325"/>
            <a:ext cx="219075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fld id="{A6CFCDF4-A63C-4E71-B126-0EDF5BD96F0B}" type="slidenum">
              <a:rPr lang="en-US" altLang="en-US" sz="1050">
                <a:latin typeface="Arial" charset="0"/>
              </a:rPr>
              <a:pPr algn="ctr">
                <a:lnSpc>
                  <a:spcPct val="85000"/>
                </a:lnSpc>
                <a:buFontTx/>
                <a:buNone/>
              </a:pPr>
              <a:t>17</a:t>
            </a:fld>
            <a:endParaRPr lang="en-US" altLang="en-US" sz="1050" dirty="0">
              <a:latin typeface="Arial" charset="0"/>
            </a:endParaRP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-1" y="6443859"/>
            <a:ext cx="91440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5760" tIns="0" rIns="0" bIns="137160" anchor="b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Source</a:t>
            </a:r>
            <a:r>
              <a:rPr lang="en-US" sz="1100" dirty="0">
                <a:solidFill>
                  <a:srgbClr val="000000"/>
                </a:solidFill>
                <a:latin typeface="Arial" charset="0"/>
                <a:cs typeface="Arial" charset="0"/>
              </a:rPr>
              <a:t>: </a:t>
            </a:r>
            <a:r>
              <a:rPr lang="en-US" sz="1100" dirty="0" err="1">
                <a:solidFill>
                  <a:srgbClr val="000000"/>
                </a:solidFill>
                <a:latin typeface="Arial" charset="0"/>
                <a:cs typeface="Arial" charset="0"/>
              </a:rPr>
              <a:t>Advisen</a:t>
            </a:r>
            <a:r>
              <a:rPr lang="en-US" sz="1100" dirty="0">
                <a:solidFill>
                  <a:srgbClr val="000000"/>
                </a:solidFill>
                <a:latin typeface="Arial" charset="0"/>
                <a:cs typeface="Arial" charset="0"/>
              </a:rPr>
              <a:t> (2014 est.); </a:t>
            </a:r>
            <a:r>
              <a:rPr lang="en-US" sz="11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PWC </a:t>
            </a:r>
            <a:r>
              <a:rPr lang="en-US" sz="1100" dirty="0">
                <a:solidFill>
                  <a:srgbClr val="000000"/>
                </a:solidFill>
                <a:latin typeface="Arial" charset="0"/>
                <a:cs typeface="Arial" charset="0"/>
              </a:rPr>
              <a:t>(2015, 2020); Insurance Information Institute.</a:t>
            </a:r>
          </a:p>
        </p:txBody>
      </p:sp>
      <p:graphicFrame>
        <p:nvGraphicFramePr>
          <p:cNvPr id="9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3237630"/>
              </p:ext>
            </p:extLst>
          </p:nvPr>
        </p:nvGraphicFramePr>
        <p:xfrm>
          <a:off x="350921" y="1829594"/>
          <a:ext cx="8442155" cy="43933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02" name="Chart" r:id="rId4" imgW="8725003" imgH="4610036" progId="MSGraph.Chart.8">
                  <p:embed followColorScheme="full"/>
                </p:oleObj>
              </mc:Choice>
              <mc:Fallback>
                <p:oleObj name="Chart" r:id="rId4" imgW="8725003" imgH="4610036" progId="MSGraph.Chart.8">
                  <p:embed followColorScheme="full"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921" y="1829594"/>
                        <a:ext cx="8442155" cy="439338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black">
          <a:xfrm>
            <a:off x="350921" y="2050474"/>
            <a:ext cx="8221662" cy="2206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143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225A7A"/>
                </a:solidFill>
                <a:latin typeface="Arial" charset="0"/>
                <a:cs typeface="Arial" charset="0"/>
              </a:rPr>
              <a:t>$ </a:t>
            </a:r>
            <a:r>
              <a:rPr lang="en-US" sz="1600" b="1" dirty="0" smtClean="0">
                <a:solidFill>
                  <a:srgbClr val="225A7A"/>
                </a:solidFill>
                <a:latin typeface="Arial" charset="0"/>
                <a:cs typeface="Arial" charset="0"/>
              </a:rPr>
              <a:t>Billions</a:t>
            </a:r>
            <a:endParaRPr lang="en-US" sz="1600" b="1" dirty="0">
              <a:solidFill>
                <a:srgbClr val="225A7A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blackWhite">
          <a:xfrm>
            <a:off x="2590800" y="2042007"/>
            <a:ext cx="2986967" cy="1473569"/>
          </a:xfrm>
          <a:prstGeom prst="wedgeRectCallout">
            <a:avLst>
              <a:gd name="adj1" fmla="val 90050"/>
              <a:gd name="adj2" fmla="val 34404"/>
            </a:avLst>
          </a:prstGeom>
          <a:gradFill rotWithShape="1">
            <a:gsLst>
              <a:gs pos="0">
                <a:srgbClr val="225A7A"/>
              </a:gs>
              <a:gs pos="100000">
                <a:srgbClr val="225A7A">
                  <a:gamma/>
                  <a:shade val="66275"/>
                  <a:invGamma/>
                </a:srgbClr>
              </a:gs>
            </a:gsLst>
            <a:lin ang="54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tIns="91440" bIns="91440" anchor="ctr"/>
          <a:lstStyle/>
          <a:p>
            <a:pPr marL="0" marR="0" lvl="0" indent="0" algn="ctr" defTabSz="91440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Cyber insurance premiums written could more than triple to $7 billion by 2020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42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562600"/>
            <a:ext cx="8458200" cy="8382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Of all the cyber-related business interruption cases tracked by </a:t>
            </a:r>
            <a:r>
              <a:rPr lang="en-US" dirty="0" err="1"/>
              <a:t>Advisen’s</a:t>
            </a:r>
            <a:r>
              <a:rPr lang="en-US" dirty="0"/>
              <a:t> Loss Insight database, </a:t>
            </a:r>
            <a:r>
              <a:rPr lang="en-US" dirty="0" smtClean="0"/>
              <a:t>system/network </a:t>
            </a:r>
            <a:r>
              <a:rPr lang="en-US" dirty="0"/>
              <a:t>security violation or disruptions” (in light blue) clearly constitutes the largest percentage. This is followed by “digital data breach, loss or theft.” The smaller slivers deserve some attention, as a case-type category such as cyber extortion is on the rise as is phishing.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153400" cy="914400"/>
          </a:xfrm>
        </p:spPr>
        <p:txBody>
          <a:bodyPr>
            <a:normAutofit fontScale="90000"/>
          </a:bodyPr>
          <a:lstStyle/>
          <a:p>
            <a:r>
              <a:rPr lang="en-US" sz="3300" dirty="0">
                <a:latin typeface="+mn-lt"/>
              </a:rPr>
              <a:t>Cyber business </a:t>
            </a:r>
            <a:r>
              <a:rPr lang="en-US" sz="3300" dirty="0" smtClean="0">
                <a:latin typeface="+mn-lt"/>
              </a:rPr>
              <a:t>interruption</a:t>
            </a:r>
            <a:br>
              <a:rPr lang="en-US" sz="3300" dirty="0" smtClean="0">
                <a:latin typeface="+mn-lt"/>
              </a:rPr>
            </a:br>
            <a:r>
              <a:rPr lang="en-US" sz="3300" dirty="0" smtClean="0">
                <a:latin typeface="+mn-lt"/>
              </a:rPr>
              <a:t>cases </a:t>
            </a:r>
            <a:r>
              <a:rPr lang="en-US" sz="3300" dirty="0">
                <a:latin typeface="+mn-lt"/>
              </a:rPr>
              <a:t>increase 52%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pic>
        <p:nvPicPr>
          <p:cNvPr id="25602" name="Picture 2" descr="case-type-bi-650x3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19200"/>
            <a:ext cx="7391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10"/>
          <p:cNvSpPr txBox="1">
            <a:spLocks noGrp="1" noChangeArrowheads="1"/>
          </p:cNvSpPr>
          <p:nvPr/>
        </p:nvSpPr>
        <p:spPr bwMode="auto">
          <a:xfrm>
            <a:off x="8686800" y="6664325"/>
            <a:ext cx="261937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r>
              <a:rPr lang="en-US" altLang="en-US" sz="1050" dirty="0" smtClean="0">
                <a:latin typeface="Arial" charset="0"/>
              </a:rPr>
              <a:t>18</a:t>
            </a:r>
            <a:endParaRPr lang="en-US" altLang="en-US" sz="10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72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0" y="5791200"/>
            <a:ext cx="6934200" cy="381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 smtClean="0"/>
              <a:t>Louisiana, August 2016</a:t>
            </a:r>
            <a:endParaRPr lang="en-US" sz="1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61642"/>
            <a:ext cx="8077200" cy="846138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Flood Risks . . . .</a:t>
            </a:r>
            <a:endParaRPr lang="en-US" dirty="0"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00200"/>
            <a:ext cx="6086170" cy="4038600"/>
          </a:xfrm>
          <a:prstGeom prst="rect">
            <a:avLst/>
          </a:prstGeom>
        </p:spPr>
      </p:pic>
      <p:sp>
        <p:nvSpPr>
          <p:cNvPr id="7" name="Rectangle 110"/>
          <p:cNvSpPr txBox="1">
            <a:spLocks noGrp="1" noChangeArrowheads="1"/>
          </p:cNvSpPr>
          <p:nvPr/>
        </p:nvSpPr>
        <p:spPr bwMode="auto">
          <a:xfrm>
            <a:off x="8763000" y="6664325"/>
            <a:ext cx="185737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r>
              <a:rPr lang="en-US" altLang="en-US" sz="1050" dirty="0" smtClean="0">
                <a:latin typeface="Arial" charset="0"/>
              </a:rPr>
              <a:t>19</a:t>
            </a:r>
            <a:endParaRPr lang="en-US" altLang="en-US" sz="10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12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33400" y="1371601"/>
            <a:ext cx="7924800" cy="529272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Highlights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Property/Casualty Industry Performance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Impact of Natural </a:t>
            </a:r>
            <a:r>
              <a:rPr lang="en-US" sz="2800" dirty="0" smtClean="0"/>
              <a:t>Catastrophes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 smtClean="0"/>
              <a:t>Data Breaches Continue to Soar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Evolving Risks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Flood, Police Actions, Drones, Self-Driving Cars, and Business Interruption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Looking Ahead…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3294" y="235763"/>
            <a:ext cx="8077200" cy="846138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Presentation Overview</a:t>
            </a:r>
            <a:endParaRPr lang="en-US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2819400"/>
            <a:ext cx="5791200" cy="380999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/>
          <a:p>
            <a:endParaRPr lang="en-US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10"/>
          <p:cNvSpPr txBox="1">
            <a:spLocks noGrp="1" noChangeArrowheads="1"/>
          </p:cNvSpPr>
          <p:nvPr/>
        </p:nvSpPr>
        <p:spPr bwMode="auto">
          <a:xfrm>
            <a:off x="8839200" y="6664325"/>
            <a:ext cx="109537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fld id="{A6CFCDF4-A63C-4E71-B126-0EDF5BD96F0B}" type="slidenum">
              <a:rPr lang="en-US" altLang="en-US" sz="1050">
                <a:latin typeface="Arial" charset="0"/>
              </a:rPr>
              <a:pPr algn="ctr">
                <a:lnSpc>
                  <a:spcPct val="85000"/>
                </a:lnSpc>
                <a:buFontTx/>
                <a:buNone/>
              </a:pPr>
              <a:t>2</a:t>
            </a:fld>
            <a:endParaRPr lang="en-US" altLang="en-US" sz="10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15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5791200"/>
            <a:ext cx="6934200" cy="381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 smtClean="0"/>
              <a:t>Lubbock, TX, August 2016</a:t>
            </a:r>
            <a:endParaRPr lang="en-US" sz="1400" dirty="0"/>
          </a:p>
        </p:txBody>
      </p:sp>
      <p:pic>
        <p:nvPicPr>
          <p:cNvPr id="28674" name="Picture 2" descr="Image result for tropical storm herm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47800"/>
            <a:ext cx="6248400" cy="4158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2400" y="304800"/>
            <a:ext cx="74676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>
                <a:solidFill>
                  <a:schemeClr val="bg1">
                    <a:lumMod val="95000"/>
                  </a:schemeClr>
                </a:solidFill>
              </a:rPr>
              <a:t>. . . . Continue </a:t>
            </a:r>
            <a:r>
              <a:rPr lang="en-US" sz="3000" dirty="0">
                <a:solidFill>
                  <a:schemeClr val="bg1">
                    <a:lumMod val="95000"/>
                  </a:schemeClr>
                </a:solidFill>
              </a:rPr>
              <a:t>To Expect the </a:t>
            </a:r>
            <a:r>
              <a:rPr lang="en-US" sz="3000" dirty="0" smtClean="0">
                <a:solidFill>
                  <a:schemeClr val="bg1">
                    <a:lumMod val="95000"/>
                  </a:schemeClr>
                </a:solidFill>
              </a:rPr>
              <a:t>Unexpected</a:t>
            </a:r>
            <a:endParaRPr lang="en-US" sz="3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Rectangle 110"/>
          <p:cNvSpPr txBox="1">
            <a:spLocks noGrp="1" noChangeArrowheads="1"/>
          </p:cNvSpPr>
          <p:nvPr/>
        </p:nvSpPr>
        <p:spPr bwMode="auto">
          <a:xfrm>
            <a:off x="8763000" y="6664325"/>
            <a:ext cx="185737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r>
              <a:rPr lang="en-US" altLang="en-US" sz="1050" dirty="0" smtClean="0">
                <a:latin typeface="Arial" charset="0"/>
              </a:rPr>
              <a:t>20</a:t>
            </a:r>
            <a:endParaRPr lang="en-US" altLang="en-US" sz="10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9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14706"/>
            <a:ext cx="7467600" cy="50622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Per The Washington Post, nearly 1,000 people were shot dead by police in the nation </a:t>
            </a:r>
            <a:r>
              <a:rPr lang="en-US" dirty="0"/>
              <a:t>in </a:t>
            </a:r>
            <a:r>
              <a:rPr lang="en-US" dirty="0" smtClean="0"/>
              <a:t>2015…….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077200" cy="846138"/>
          </a:xfrm>
        </p:spPr>
        <p:txBody>
          <a:bodyPr/>
          <a:lstStyle/>
          <a:p>
            <a:r>
              <a:rPr lang="en-US" dirty="0" smtClean="0"/>
              <a:t>Officer-Involved Police Shootings</a:t>
            </a:r>
            <a:endParaRPr lang="en-US" dirty="0"/>
          </a:p>
        </p:txBody>
      </p:sp>
      <p:pic>
        <p:nvPicPr>
          <p:cNvPr id="25606" name="Picture 6" descr="https://img.washingtonpost.com/wp-apps/imrs.php?src=http://img.washingtonpost.com/sf/investigative/wp-content/uploads/sites/8/2015/12/pie-3d-hp.jpg&amp;w=1248&amp;h=7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050" y="2362200"/>
            <a:ext cx="6317100" cy="354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10"/>
          <p:cNvSpPr txBox="1">
            <a:spLocks noGrp="1" noChangeArrowheads="1"/>
          </p:cNvSpPr>
          <p:nvPr/>
        </p:nvSpPr>
        <p:spPr bwMode="auto">
          <a:xfrm>
            <a:off x="8763000" y="6664325"/>
            <a:ext cx="185737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r>
              <a:rPr lang="en-US" altLang="en-US" sz="1050" dirty="0" smtClean="0">
                <a:latin typeface="Arial" charset="0"/>
              </a:rPr>
              <a:t>21</a:t>
            </a:r>
            <a:endParaRPr lang="en-US" altLang="en-US" sz="10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13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458200" cy="4800600"/>
          </a:xfrm>
        </p:spPr>
        <p:txBody>
          <a:bodyPr>
            <a:normAutofit lnSpcReduction="10000"/>
          </a:bodyPr>
          <a:lstStyle/>
          <a:p>
            <a:r>
              <a:rPr lang="en-US" sz="2000" dirty="0">
                <a:latin typeface="Arial "/>
              </a:rPr>
              <a:t>Broadly speaking, the use of force by law enforcement officers becomes </a:t>
            </a:r>
            <a:r>
              <a:rPr lang="en-US" sz="2000" dirty="0" smtClean="0">
                <a:latin typeface="Arial "/>
              </a:rPr>
              <a:t>necessary, </a:t>
            </a:r>
            <a:r>
              <a:rPr lang="en-US" sz="2000" dirty="0">
                <a:latin typeface="Arial "/>
              </a:rPr>
              <a:t>and is permitted under specific circumstances, such as in self-defense or in defense of another individual or group</a:t>
            </a:r>
            <a:r>
              <a:rPr lang="en-US" sz="2000" dirty="0" smtClean="0">
                <a:latin typeface="Arial "/>
              </a:rPr>
              <a:t>.</a:t>
            </a:r>
          </a:p>
          <a:p>
            <a:pPr marL="0" indent="0">
              <a:buNone/>
            </a:pPr>
            <a:endParaRPr lang="en-US" sz="2000" dirty="0">
              <a:latin typeface="Arial "/>
            </a:endParaRPr>
          </a:p>
          <a:p>
            <a:r>
              <a:rPr lang="en-US" sz="2000" dirty="0">
                <a:latin typeface="Arial "/>
              </a:rPr>
              <a:t>There is no single, universally agreed-upon definition of use of force. The International Association of Chiefs of Police has described use of force as the "</a:t>
            </a:r>
            <a:r>
              <a:rPr lang="en-US" sz="2000" b="1" dirty="0">
                <a:latin typeface="Arial "/>
              </a:rPr>
              <a:t>amount of effort required by police to compel compliance by an unwilling </a:t>
            </a:r>
            <a:r>
              <a:rPr lang="en-US" sz="2000" b="1" dirty="0" smtClean="0">
                <a:latin typeface="Arial "/>
              </a:rPr>
              <a:t>subject</a:t>
            </a:r>
            <a:r>
              <a:rPr lang="en-US" sz="2000" dirty="0" smtClean="0">
                <a:latin typeface="Arial "/>
              </a:rPr>
              <a:t>" </a:t>
            </a:r>
            <a:r>
              <a:rPr lang="en-US" sz="1200" dirty="0" smtClean="0">
                <a:solidFill>
                  <a:srgbClr val="C00000"/>
                </a:solidFill>
                <a:latin typeface="Arial "/>
                <a:hlinkClick r:id="rId3"/>
              </a:rPr>
              <a:t>[1]</a:t>
            </a:r>
            <a:endParaRPr lang="en-US" sz="1200" dirty="0" smtClean="0">
              <a:solidFill>
                <a:srgbClr val="C00000"/>
              </a:solidFill>
              <a:latin typeface="Arial "/>
            </a:endParaRPr>
          </a:p>
          <a:p>
            <a:pPr marL="0" indent="0">
              <a:buNone/>
            </a:pPr>
            <a:endParaRPr lang="en-US" sz="2000" dirty="0">
              <a:latin typeface="Arial "/>
            </a:endParaRPr>
          </a:p>
          <a:p>
            <a:r>
              <a:rPr lang="en-US" sz="2000" dirty="0">
                <a:latin typeface="Arial "/>
              </a:rPr>
              <a:t>Officers receive guidance from their individual agencies, but </a:t>
            </a:r>
            <a:r>
              <a:rPr lang="en-US" sz="2000" dirty="0" smtClean="0">
                <a:latin typeface="Arial "/>
              </a:rPr>
              <a:t>there is no universal </a:t>
            </a:r>
            <a:r>
              <a:rPr lang="en-US" sz="2000" dirty="0">
                <a:latin typeface="Arial "/>
              </a:rPr>
              <a:t>set of rules </a:t>
            </a:r>
            <a:r>
              <a:rPr lang="en-US" sz="2000" dirty="0" smtClean="0">
                <a:latin typeface="Arial "/>
              </a:rPr>
              <a:t>that governs </a:t>
            </a:r>
            <a:r>
              <a:rPr lang="en-US" sz="2000" dirty="0">
                <a:latin typeface="Arial "/>
              </a:rPr>
              <a:t>when officers should use force and how much</a:t>
            </a:r>
            <a:r>
              <a:rPr lang="en-US" sz="2000" dirty="0" smtClean="0">
                <a:latin typeface="Arial "/>
              </a:rPr>
              <a:t>. </a:t>
            </a:r>
          </a:p>
          <a:p>
            <a:endParaRPr lang="en-US" sz="2000" dirty="0" smtClean="0">
              <a:latin typeface="Arial "/>
            </a:endParaRPr>
          </a:p>
          <a:p>
            <a:r>
              <a:rPr lang="en-US" sz="2000" dirty="0" smtClean="0">
                <a:latin typeface="Arial "/>
              </a:rPr>
              <a:t>Officer training with fire arms is less one would anticipate, and overall Officer training is likely one key answer to mitigate problems.</a:t>
            </a:r>
            <a:endParaRPr lang="en-US" sz="2000" dirty="0">
              <a:latin typeface="Arial 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0999"/>
            <a:ext cx="8077200" cy="560431"/>
          </a:xfrm>
        </p:spPr>
        <p:txBody>
          <a:bodyPr/>
          <a:lstStyle/>
          <a:p>
            <a:r>
              <a:rPr lang="en-US" sz="2800" dirty="0" smtClean="0"/>
              <a:t>Police Officer Actions &amp; Use of Force . . . .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6400800"/>
            <a:ext cx="5486400" cy="228600"/>
          </a:xfrm>
          <a:prstGeom prst="rect">
            <a:avLst/>
          </a:prstGeom>
        </p:spPr>
        <p:txBody>
          <a:bodyPr vert="horz" wrap="square" lIns="0" tIns="0" rIns="0" bIns="0" rtlCol="0" anchor="ctr">
            <a:normAutofit fontScale="92500" lnSpcReduction="20000"/>
          </a:bodyPr>
          <a:lstStyle/>
          <a:p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6323241"/>
            <a:ext cx="782266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rgbClr val="0070C0"/>
                </a:solidFill>
                <a:latin typeface="verdana" panose="020B0604030504040204" pitchFamily="34" charset="0"/>
              </a:rPr>
              <a:t>[1] International Association of the Chiefs of Police, </a:t>
            </a:r>
            <a:r>
              <a:rPr lang="en-US" sz="800" i="1" dirty="0">
                <a:solidFill>
                  <a:srgbClr val="0070C0"/>
                </a:solidFill>
                <a:latin typeface="verdana" panose="020B0604030504040204" pitchFamily="34" charset="0"/>
              </a:rPr>
              <a:t>Police Use of Force in America, 2001</a:t>
            </a:r>
            <a:r>
              <a:rPr lang="en-US" sz="800" dirty="0">
                <a:solidFill>
                  <a:srgbClr val="0070C0"/>
                </a:solidFill>
                <a:latin typeface="verdana" panose="020B0604030504040204" pitchFamily="34" charset="0"/>
              </a:rPr>
              <a:t> (pdf, 88 pages), Alexandria, Virginia, 2001. [exit </a:t>
            </a:r>
            <a:r>
              <a:rPr lang="en-US" sz="800" dirty="0" smtClean="0">
                <a:solidFill>
                  <a:srgbClr val="0070C0"/>
                </a:solidFill>
                <a:latin typeface="verdana" panose="020B0604030504040204" pitchFamily="34" charset="0"/>
              </a:rPr>
              <a:t>notice].</a:t>
            </a:r>
            <a:endParaRPr lang="en-US" sz="800" dirty="0">
              <a:solidFill>
                <a:srgbClr val="0070C0"/>
              </a:solidFill>
            </a:endParaRPr>
          </a:p>
        </p:txBody>
      </p:sp>
      <p:sp>
        <p:nvSpPr>
          <p:cNvPr id="7" name="Rectangle 110"/>
          <p:cNvSpPr txBox="1">
            <a:spLocks noGrp="1" noChangeArrowheads="1"/>
          </p:cNvSpPr>
          <p:nvPr/>
        </p:nvSpPr>
        <p:spPr bwMode="auto">
          <a:xfrm>
            <a:off x="8763000" y="6664325"/>
            <a:ext cx="185737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r>
              <a:rPr lang="en-US" altLang="en-US" sz="1050" dirty="0" smtClean="0">
                <a:latin typeface="Arial" charset="0"/>
              </a:rPr>
              <a:t>22</a:t>
            </a:r>
            <a:endParaRPr lang="en-US" altLang="en-US" sz="10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57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 bwMode="auto">
          <a:xfrm>
            <a:off x="2514600" y="2133600"/>
            <a:ext cx="3962400" cy="18669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marL="0" indent="0" algn="ctr">
              <a:buNone/>
            </a:pPr>
            <a:endParaRPr lang="en-US" sz="2000" b="1" dirty="0" smtClean="0"/>
          </a:p>
          <a:p>
            <a:pPr marL="0" indent="0" algn="ctr">
              <a:buNone/>
            </a:pPr>
            <a:r>
              <a:rPr lang="en-US" sz="1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714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3600" dirty="0" smtClean="0">
                <a:latin typeface="+mn-lt"/>
              </a:rPr>
              <a:t>People shot </a:t>
            </a:r>
            <a:r>
              <a:rPr lang="en-US" sz="3600" dirty="0">
                <a:latin typeface="+mn-lt"/>
              </a:rPr>
              <a:t>and killed by police </a:t>
            </a:r>
            <a:r>
              <a:rPr lang="en-US" sz="3600" dirty="0" smtClean="0">
                <a:latin typeface="+mn-lt"/>
              </a:rPr>
              <a:t>as of </a:t>
            </a:r>
          </a:p>
          <a:p>
            <a:pPr marL="0" indent="0" algn="ctr">
              <a:buNone/>
            </a:pPr>
            <a:r>
              <a:rPr lang="en-US" sz="3600" dirty="0" smtClean="0">
                <a:latin typeface="+mn-lt"/>
              </a:rPr>
              <a:t>September 2016…….</a:t>
            </a:r>
          </a:p>
          <a:p>
            <a:pPr marL="0" indent="0" algn="ctr">
              <a:buNone/>
            </a:pPr>
            <a:r>
              <a:rPr lang="en-US" sz="3600" dirty="0" smtClean="0">
                <a:latin typeface="+mn-lt"/>
              </a:rPr>
              <a:t>on track to surpass last year.</a:t>
            </a:r>
            <a:endParaRPr lang="en-US" sz="3600" dirty="0"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. . . . And They Continue</a:t>
            </a:r>
            <a:endParaRPr lang="en-US" sz="2800" dirty="0"/>
          </a:p>
        </p:txBody>
      </p:sp>
      <p:sp>
        <p:nvSpPr>
          <p:cNvPr id="5" name="Rectangle 110"/>
          <p:cNvSpPr txBox="1">
            <a:spLocks noGrp="1" noChangeArrowheads="1"/>
          </p:cNvSpPr>
          <p:nvPr/>
        </p:nvSpPr>
        <p:spPr bwMode="auto">
          <a:xfrm>
            <a:off x="8763000" y="6664325"/>
            <a:ext cx="185737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r>
              <a:rPr lang="en-US" altLang="en-US" sz="1050" dirty="0" smtClean="0">
                <a:latin typeface="Arial" charset="0"/>
              </a:rPr>
              <a:t>23</a:t>
            </a:r>
            <a:endParaRPr lang="en-US" altLang="en-US" sz="10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50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458200" cy="51054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+mn-lt"/>
              </a:rPr>
              <a:t>No two situations are the same, nor are any two officers. In a potentially threatening situation, </a:t>
            </a:r>
            <a:r>
              <a:rPr lang="en-US" sz="2800" dirty="0" smtClean="0">
                <a:latin typeface="+mn-lt"/>
              </a:rPr>
              <a:t>officers quickly </a:t>
            </a:r>
            <a:r>
              <a:rPr lang="en-US" sz="2800" dirty="0">
                <a:latin typeface="+mn-lt"/>
              </a:rPr>
              <a:t>tailor </a:t>
            </a:r>
            <a:r>
              <a:rPr lang="en-US" sz="2800" dirty="0" smtClean="0">
                <a:latin typeface="+mn-lt"/>
              </a:rPr>
              <a:t>their </a:t>
            </a:r>
            <a:r>
              <a:rPr lang="en-US" sz="2800" dirty="0">
                <a:latin typeface="+mn-lt"/>
              </a:rPr>
              <a:t>response and apply force, </a:t>
            </a:r>
            <a:r>
              <a:rPr lang="en-US" sz="2800" dirty="0" smtClean="0">
                <a:latin typeface="+mn-lt"/>
              </a:rPr>
              <a:t>as </a:t>
            </a:r>
            <a:r>
              <a:rPr lang="en-US" sz="2800" dirty="0">
                <a:latin typeface="+mn-lt"/>
              </a:rPr>
              <a:t>necessary. </a:t>
            </a:r>
            <a:endParaRPr lang="en-US" sz="2800" dirty="0" smtClean="0">
              <a:latin typeface="+mn-lt"/>
            </a:endParaRPr>
          </a:p>
          <a:p>
            <a:pPr marL="514350" indent="-514350">
              <a:buFont typeface="+mj-lt"/>
              <a:buAutoNum type="arabicPeriod"/>
            </a:pPr>
            <a:endParaRPr lang="en-US" sz="2800" dirty="0" smtClean="0">
              <a:latin typeface="+mn-lt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latin typeface="+mn-lt"/>
              </a:rPr>
              <a:t>Situational </a:t>
            </a:r>
            <a:r>
              <a:rPr lang="en-US" sz="2800" dirty="0">
                <a:latin typeface="+mn-lt"/>
              </a:rPr>
              <a:t>awareness is </a:t>
            </a:r>
            <a:r>
              <a:rPr lang="en-US" sz="2800" dirty="0" smtClean="0">
                <a:latin typeface="+mn-lt"/>
              </a:rPr>
              <a:t>essential; </a:t>
            </a:r>
            <a:r>
              <a:rPr lang="en-US" sz="2800" dirty="0">
                <a:latin typeface="+mn-lt"/>
              </a:rPr>
              <a:t>officers are trained to judge when a crisis requires the use of force to regain control of a situation. </a:t>
            </a:r>
            <a:r>
              <a:rPr lang="en-US" sz="2800" dirty="0" smtClean="0">
                <a:latin typeface="+mn-lt"/>
              </a:rPr>
              <a:t>Time </a:t>
            </a:r>
            <a:r>
              <a:rPr lang="en-US" sz="2800" dirty="0">
                <a:latin typeface="+mn-lt"/>
              </a:rPr>
              <a:t>becomes the key variable in determining when an officer chooses to use force.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Use of Force Actions - - Context Counts</a:t>
            </a:r>
            <a:endParaRPr lang="en-US" sz="2400" dirty="0"/>
          </a:p>
        </p:txBody>
      </p:sp>
      <p:sp>
        <p:nvSpPr>
          <p:cNvPr id="4" name="Rectangle 110"/>
          <p:cNvSpPr txBox="1">
            <a:spLocks noGrp="1" noChangeArrowheads="1"/>
          </p:cNvSpPr>
          <p:nvPr/>
        </p:nvSpPr>
        <p:spPr bwMode="auto">
          <a:xfrm>
            <a:off x="8763000" y="6664325"/>
            <a:ext cx="185737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fld id="{A6CFCDF4-A63C-4E71-B126-0EDF5BD96F0B}" type="slidenum">
              <a:rPr lang="en-US" altLang="en-US" sz="1050" smtClean="0">
                <a:latin typeface="Arial" charset="0"/>
              </a:rPr>
              <a:pPr algn="ctr">
                <a:lnSpc>
                  <a:spcPct val="85000"/>
                </a:lnSpc>
                <a:buFontTx/>
                <a:buNone/>
              </a:pPr>
              <a:t>24</a:t>
            </a:fld>
            <a:endParaRPr lang="en-US" altLang="en-US" sz="10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91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endParaRPr lang="en-US" sz="800" dirty="0" smtClean="0">
              <a:latin typeface="+mn-lt"/>
            </a:endParaRPr>
          </a:p>
          <a:p>
            <a:pPr marL="457200" lvl="1" indent="0">
              <a:buNone/>
            </a:pPr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077200" cy="846138"/>
          </a:xfrm>
        </p:spPr>
        <p:txBody>
          <a:bodyPr/>
          <a:lstStyle/>
          <a:p>
            <a:r>
              <a:rPr lang="en-US" dirty="0" smtClean="0"/>
              <a:t>It’s a Bird, It’s a Plane . . . .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381000" y="1219200"/>
            <a:ext cx="8305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GoPro has just released its Karma Camera </a:t>
            </a:r>
            <a:r>
              <a:rPr lang="en-US" sz="2800" dirty="0" smtClean="0"/>
              <a:t>Drone. </a:t>
            </a:r>
          </a:p>
          <a:p>
            <a:endParaRPr lang="en-US" sz="2800" dirty="0"/>
          </a:p>
          <a:p>
            <a:r>
              <a:rPr lang="en-US" sz="2800" dirty="0" smtClean="0"/>
              <a:t>It automatically follows you and captures your adventure from above.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179544"/>
            <a:ext cx="6071208" cy="3145056"/>
          </a:xfrm>
          <a:prstGeom prst="rect">
            <a:avLst/>
          </a:prstGeom>
        </p:spPr>
      </p:pic>
      <p:sp>
        <p:nvSpPr>
          <p:cNvPr id="6" name="Rectangle 110"/>
          <p:cNvSpPr txBox="1">
            <a:spLocks noGrp="1" noChangeArrowheads="1"/>
          </p:cNvSpPr>
          <p:nvPr/>
        </p:nvSpPr>
        <p:spPr bwMode="auto">
          <a:xfrm>
            <a:off x="8763000" y="6664325"/>
            <a:ext cx="185737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r>
              <a:rPr lang="en-US" altLang="en-US" sz="1050" dirty="0" smtClean="0">
                <a:latin typeface="Arial" charset="0"/>
              </a:rPr>
              <a:t>25</a:t>
            </a:r>
            <a:endParaRPr lang="en-US" altLang="en-US" sz="10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48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371600"/>
            <a:ext cx="7924800" cy="5105400"/>
          </a:xfrm>
        </p:spPr>
        <p:txBody>
          <a:bodyPr/>
          <a:lstStyle/>
          <a:p>
            <a:r>
              <a:rPr lang="en-US" dirty="0">
                <a:latin typeface="+mn-lt"/>
              </a:rPr>
              <a:t>An unmanned aircraft system (UAS</a:t>
            </a:r>
            <a:r>
              <a:rPr lang="en-US" dirty="0" smtClean="0">
                <a:latin typeface="+mn-lt"/>
              </a:rPr>
              <a:t>) or drone</a:t>
            </a:r>
            <a:r>
              <a:rPr lang="en-US" dirty="0">
                <a:latin typeface="+mn-lt"/>
              </a:rPr>
              <a:t>, is an aircraft without a human pilot onboard – instead, the UAS is controlled from an operator on the ground</a:t>
            </a:r>
            <a:r>
              <a:rPr lang="en-US" dirty="0" smtClean="0">
                <a:latin typeface="+mn-lt"/>
              </a:rPr>
              <a:t>. </a:t>
            </a:r>
            <a:r>
              <a:rPr lang="en-US" sz="1800" i="1" dirty="0" smtClean="0">
                <a:latin typeface="+mn-lt"/>
              </a:rPr>
              <a:t>(Definition </a:t>
            </a:r>
            <a:r>
              <a:rPr lang="en-US" sz="1800" i="1" dirty="0">
                <a:latin typeface="+mn-lt"/>
              </a:rPr>
              <a:t>from Federal Aviation </a:t>
            </a:r>
            <a:r>
              <a:rPr lang="en-US" sz="1800" i="1" dirty="0" smtClean="0">
                <a:latin typeface="+mn-lt"/>
              </a:rPr>
              <a:t>Administration) </a:t>
            </a:r>
          </a:p>
          <a:p>
            <a:pPr marL="0" indent="0">
              <a:buNone/>
            </a:pPr>
            <a:endParaRPr lang="en-US" dirty="0">
              <a:latin typeface="+mn-lt"/>
            </a:endParaRPr>
          </a:p>
          <a:p>
            <a:r>
              <a:rPr lang="en-US" dirty="0" smtClean="0">
                <a:latin typeface="+mn-lt"/>
              </a:rPr>
              <a:t>The FAA’s recently </a:t>
            </a:r>
            <a:r>
              <a:rPr lang="en-US" dirty="0">
                <a:latin typeface="+mn-lt"/>
              </a:rPr>
              <a:t>announced rules for commercial operation of small Unmanned Aircraft Systems (UAS or drones), set to take effect later this year, provide long-awaited guidance to drone operators and manufacturers and open the floodgates of opportunity to many businesses that hope to utilize drone technology in various ways in coming years.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9596" y="228600"/>
            <a:ext cx="8077200" cy="846138"/>
          </a:xfrm>
        </p:spPr>
        <p:txBody>
          <a:bodyPr/>
          <a:lstStyle/>
          <a:p>
            <a:r>
              <a:rPr lang="en-US" dirty="0" smtClean="0"/>
              <a:t>. . . . Drone, Drone and more Drones</a:t>
            </a:r>
            <a:endParaRPr lang="en-US" dirty="0"/>
          </a:p>
        </p:txBody>
      </p:sp>
      <p:sp>
        <p:nvSpPr>
          <p:cNvPr id="4" name="Rectangle 110"/>
          <p:cNvSpPr txBox="1">
            <a:spLocks noGrp="1" noChangeArrowheads="1"/>
          </p:cNvSpPr>
          <p:nvPr/>
        </p:nvSpPr>
        <p:spPr bwMode="auto">
          <a:xfrm>
            <a:off x="8763000" y="6664325"/>
            <a:ext cx="185737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r>
              <a:rPr lang="en-US" altLang="en-US" sz="1050" dirty="0" smtClean="0">
                <a:latin typeface="Arial" charset="0"/>
              </a:rPr>
              <a:t>26</a:t>
            </a:r>
            <a:endParaRPr lang="en-US" altLang="en-US" sz="10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49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7621" y="1524000"/>
            <a:ext cx="4343400" cy="4615552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en-US" dirty="0" smtClean="0">
                <a:latin typeface="+mn-lt"/>
              </a:rPr>
              <a:t>Numerous companies are </a:t>
            </a:r>
            <a:r>
              <a:rPr lang="en-US" dirty="0">
                <a:latin typeface="+mn-lt"/>
              </a:rPr>
              <a:t>currently developing businesses focused around the transportation or delivery of products or objects by drones</a:t>
            </a:r>
            <a:r>
              <a:rPr lang="en-US" dirty="0" smtClean="0">
                <a:latin typeface="+mn-lt"/>
              </a:rPr>
              <a:t>.</a:t>
            </a:r>
          </a:p>
          <a:p>
            <a:pPr marL="0" indent="0" fontAlgn="base">
              <a:buNone/>
            </a:pPr>
            <a:endParaRPr lang="en-US" dirty="0" smtClean="0">
              <a:latin typeface="+mn-lt"/>
            </a:endParaRPr>
          </a:p>
          <a:p>
            <a:pPr marL="0" indent="0" fontAlgn="base">
              <a:buNone/>
            </a:pPr>
            <a:r>
              <a:rPr lang="en-US" dirty="0" smtClean="0">
                <a:latin typeface="+mn-lt"/>
              </a:rPr>
              <a:t>Google’s </a:t>
            </a:r>
            <a:r>
              <a:rPr lang="en-US" dirty="0">
                <a:latin typeface="+mn-lt"/>
              </a:rPr>
              <a:t>Alphabet has teamed up with Chipotle, and is currently testing delivery of burritos on a college campus. </a:t>
            </a:r>
            <a:endParaRPr lang="en-US" dirty="0" smtClean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077200" cy="846138"/>
          </a:xfrm>
        </p:spPr>
        <p:txBody>
          <a:bodyPr/>
          <a:lstStyle/>
          <a:p>
            <a:r>
              <a:rPr lang="en-US" dirty="0" smtClean="0"/>
              <a:t>Commercial Use of Drones</a:t>
            </a:r>
            <a:endParaRPr lang="en-US" dirty="0"/>
          </a:p>
        </p:txBody>
      </p:sp>
      <p:pic>
        <p:nvPicPr>
          <p:cNvPr id="7" name="Picture 6" descr="Image result for drone imag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74" y="1524000"/>
            <a:ext cx="3581400" cy="207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Image result for commercial dro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74" y="4227095"/>
            <a:ext cx="3581400" cy="224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10"/>
          <p:cNvSpPr txBox="1">
            <a:spLocks noGrp="1" noChangeArrowheads="1"/>
          </p:cNvSpPr>
          <p:nvPr/>
        </p:nvSpPr>
        <p:spPr bwMode="auto">
          <a:xfrm>
            <a:off x="8771022" y="6664325"/>
            <a:ext cx="177716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r>
              <a:rPr lang="en-US" altLang="en-US" sz="1050" dirty="0" smtClean="0">
                <a:latin typeface="Arial" charset="0"/>
              </a:rPr>
              <a:t>27</a:t>
            </a:r>
            <a:endParaRPr lang="en-US" altLang="en-US" sz="10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78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1524000"/>
            <a:ext cx="358140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>
                <a:latin typeface="+mn-lt"/>
              </a:rPr>
              <a:t>Ford Motor Company Executive Chairman William Ford puts it this way: “In the next few years smart cars will be doing things you can hardly imagine today.” </a:t>
            </a:r>
            <a:endParaRPr lang="en-US" sz="2200" dirty="0" smtClean="0">
              <a:latin typeface="+mn-lt"/>
            </a:endParaRPr>
          </a:p>
          <a:p>
            <a:pPr marL="0" indent="0">
              <a:buNone/>
            </a:pPr>
            <a:r>
              <a:rPr lang="en-US" sz="2200" dirty="0" smtClean="0">
                <a:latin typeface="+mn-lt"/>
              </a:rPr>
              <a:t>Accordingly</a:t>
            </a:r>
            <a:r>
              <a:rPr lang="en-US" sz="2200" dirty="0">
                <a:latin typeface="+mn-lt"/>
              </a:rPr>
              <a:t>, Ford is “changing the way the world moves. We are rapidly becoming both an auto company and a mobility company . . . . The mobility revolution is here.”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546" y="296703"/>
            <a:ext cx="8077200" cy="846138"/>
          </a:xfrm>
        </p:spPr>
        <p:txBody>
          <a:bodyPr/>
          <a:lstStyle/>
          <a:p>
            <a:r>
              <a:rPr lang="en-US" sz="2800" dirty="0" smtClean="0"/>
              <a:t>Autonomous Vehicles are coming soon!</a:t>
            </a:r>
            <a:endParaRPr lang="en-US" sz="2800" dirty="0"/>
          </a:p>
        </p:txBody>
      </p:sp>
      <p:sp>
        <p:nvSpPr>
          <p:cNvPr id="4" name="AutoShape 2" descr="http://www.mckinsey.com/~/media/McKinsey/Industries/Automotive%20and%20Assembly/Our%20Insights/Ten%20ways%20autonomous%20driving%20could%20redefine%20the%20automotive%20world/SVGZ_Ten%20ways%20autonomous%20driving_ex1.ashx"/>
          <p:cNvSpPr>
            <a:spLocks noChangeAspect="1" noChangeArrowheads="1"/>
          </p:cNvSpPr>
          <p:nvPr/>
        </p:nvSpPr>
        <p:spPr bwMode="auto">
          <a:xfrm>
            <a:off x="152400" y="-1524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http://www.mckinsey.com/~/media/McKinsey/Industries/Automotive%20and%20Assembly/Our%20Insights/Ten%20ways%20autonomous%20driving%20could%20redefine%20the%20automotive%20world/SVGZ_Ten%20ways%20autonomous%20driving_ex1.ashx"/>
          <p:cNvSpPr>
            <a:spLocks noChangeAspect="1" noChangeArrowheads="1"/>
          </p:cNvSpPr>
          <p:nvPr/>
        </p:nvSpPr>
        <p:spPr bwMode="auto">
          <a:xfrm>
            <a:off x="1447800" y="2362200"/>
            <a:ext cx="5410200" cy="541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http://www.mckinsey.com/~/media/McKinsey/Industries/Automotive%20and%20Assembly/Our%20Insights/Ten%20ways%20autonomous%20driving%20could%20redefine%20the%20automotive%20world/SVGZ_Ten%20ways%20autonomous%20driving_ex1.ashx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5612" name="Picture 12" descr="Image result for self-driving car im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22" y="1843097"/>
            <a:ext cx="4638675" cy="322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110"/>
          <p:cNvSpPr txBox="1">
            <a:spLocks noGrp="1" noChangeArrowheads="1"/>
          </p:cNvSpPr>
          <p:nvPr/>
        </p:nvSpPr>
        <p:spPr bwMode="auto">
          <a:xfrm>
            <a:off x="8763000" y="6664325"/>
            <a:ext cx="185737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r>
              <a:rPr lang="en-US" altLang="en-US" sz="1050" dirty="0" smtClean="0">
                <a:latin typeface="Arial" charset="0"/>
              </a:rPr>
              <a:t>30</a:t>
            </a:r>
            <a:endParaRPr lang="en-US" altLang="en-US" sz="10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54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17625"/>
            <a:ext cx="8077200" cy="48545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Benefits</a:t>
            </a:r>
          </a:p>
          <a:p>
            <a:pPr lvl="1"/>
            <a:r>
              <a:rPr lang="en-US" dirty="0" smtClean="0"/>
              <a:t>Nearly No Error</a:t>
            </a:r>
          </a:p>
          <a:p>
            <a:pPr lvl="1"/>
            <a:r>
              <a:rPr lang="en-US" dirty="0" smtClean="0"/>
              <a:t>Eases Congestion</a:t>
            </a:r>
          </a:p>
          <a:p>
            <a:pPr lvl="1"/>
            <a:r>
              <a:rPr lang="en-US" dirty="0" smtClean="0"/>
              <a:t>Eases Parking Woes</a:t>
            </a:r>
          </a:p>
          <a:p>
            <a:pPr lvl="1"/>
            <a:r>
              <a:rPr lang="en-US" dirty="0" smtClean="0"/>
              <a:t>Potential for New Design</a:t>
            </a:r>
          </a:p>
          <a:p>
            <a:pPr lvl="1"/>
            <a:r>
              <a:rPr lang="en-US" dirty="0" smtClean="0"/>
              <a:t>Potential for More Powerful Vehicles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Drawbacks</a:t>
            </a:r>
          </a:p>
          <a:p>
            <a:pPr lvl="1"/>
            <a:r>
              <a:rPr lang="en-US" dirty="0" smtClean="0"/>
              <a:t>Expensive</a:t>
            </a:r>
          </a:p>
          <a:p>
            <a:pPr lvl="1"/>
            <a:r>
              <a:rPr lang="en-US" dirty="0" smtClean="0"/>
              <a:t>Potential for Technology To Go Wrong</a:t>
            </a:r>
          </a:p>
          <a:p>
            <a:pPr lvl="1"/>
            <a:r>
              <a:rPr lang="en-US" dirty="0" smtClean="0"/>
              <a:t>Licensing Infrastructure Not Yet In Place</a:t>
            </a:r>
          </a:p>
          <a:p>
            <a:pPr lvl="1"/>
            <a:r>
              <a:rPr lang="en-US" dirty="0" smtClean="0"/>
              <a:t>Potential for Greater Pollution</a:t>
            </a:r>
          </a:p>
          <a:p>
            <a:pPr lvl="1"/>
            <a:r>
              <a:rPr lang="en-US" dirty="0" smtClean="0"/>
              <a:t>Potential Loss of Privacy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0999"/>
            <a:ext cx="6934200" cy="479737"/>
          </a:xfrm>
        </p:spPr>
        <p:txBody>
          <a:bodyPr/>
          <a:lstStyle/>
          <a:p>
            <a:r>
              <a:rPr lang="en-US" sz="2800" dirty="0" smtClean="0"/>
              <a:t>Benefits &amp; Drawbacks of Self-Driving Cars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6248400"/>
            <a:ext cx="2286000" cy="304800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7400" y="6367046"/>
            <a:ext cx="5715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 smtClean="0"/>
              <a:t>Source: Unbelievable </a:t>
            </a:r>
            <a:r>
              <a:rPr lang="en-US" sz="800" b="1" dirty="0"/>
              <a:t>Benefits And Drawbacks Of The Self-Driving Car</a:t>
            </a:r>
          </a:p>
          <a:p>
            <a:r>
              <a:rPr lang="en-US" sz="800" cap="all" dirty="0" err="1" smtClean="0">
                <a:hlinkClick r:id="rId3"/>
              </a:rPr>
              <a:t>LifeHack</a:t>
            </a:r>
            <a:r>
              <a:rPr lang="en-US" sz="800" cap="all" dirty="0" smtClean="0">
                <a:hlinkClick r:id="rId3"/>
              </a:rPr>
              <a:t> </a:t>
            </a:r>
            <a:r>
              <a:rPr lang="en-US" sz="800" cap="all" dirty="0" err="1" smtClean="0">
                <a:hlinkClick r:id="rId3"/>
              </a:rPr>
              <a:t>TECHNOLOGY</a:t>
            </a:r>
            <a:r>
              <a:rPr lang="en-US" sz="800" cap="all" dirty="0" err="1" smtClean="0"/>
              <a:t>BY</a:t>
            </a:r>
            <a:r>
              <a:rPr lang="en-US" sz="800" cap="all" dirty="0"/>
              <a:t> </a:t>
            </a:r>
            <a:r>
              <a:rPr lang="en-US" sz="800" cap="all" dirty="0">
                <a:hlinkClick r:id="rId4" tooltip="Posts by Alicia Prince"/>
              </a:rPr>
              <a:t>ALICIA PRINCE</a:t>
            </a:r>
            <a:endParaRPr lang="en-US" sz="800" dirty="0"/>
          </a:p>
        </p:txBody>
      </p:sp>
      <p:sp>
        <p:nvSpPr>
          <p:cNvPr id="6" name="Rectangle 110"/>
          <p:cNvSpPr txBox="1">
            <a:spLocks noGrp="1" noChangeArrowheads="1"/>
          </p:cNvSpPr>
          <p:nvPr/>
        </p:nvSpPr>
        <p:spPr bwMode="auto">
          <a:xfrm>
            <a:off x="8763000" y="6664325"/>
            <a:ext cx="185737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r>
              <a:rPr lang="en-US" altLang="en-US" sz="1050" dirty="0" smtClean="0">
                <a:latin typeface="Arial" charset="0"/>
              </a:rPr>
              <a:t>31</a:t>
            </a:r>
            <a:endParaRPr lang="en-US" altLang="en-US" sz="10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27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81000" y="1371599"/>
            <a:ext cx="8458200" cy="529272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sz="1600" dirty="0">
                <a:latin typeface="+mn-lt"/>
              </a:rPr>
              <a:t>F</a:t>
            </a:r>
            <a:r>
              <a:rPr lang="en-US" sz="1600" dirty="0" smtClean="0">
                <a:latin typeface="+mn-lt"/>
              </a:rPr>
              <a:t>or </a:t>
            </a:r>
            <a:r>
              <a:rPr lang="en-US" sz="1600" dirty="0">
                <a:latin typeface="+mn-lt"/>
              </a:rPr>
              <a:t>the first half of </a:t>
            </a:r>
            <a:r>
              <a:rPr lang="en-US" sz="1600" dirty="0" smtClean="0">
                <a:latin typeface="+mn-lt"/>
              </a:rPr>
              <a:t>2016, </a:t>
            </a:r>
            <a:r>
              <a:rPr lang="en-US" sz="1600" dirty="0">
                <a:latin typeface="+mn-lt"/>
              </a:rPr>
              <a:t>Global catastrophic </a:t>
            </a:r>
            <a:r>
              <a:rPr lang="en-US" sz="1600" b="1" dirty="0" smtClean="0">
                <a:latin typeface="+mn-lt"/>
              </a:rPr>
              <a:t>(CAT) losses are at their highest level since 2011;</a:t>
            </a:r>
            <a:r>
              <a:rPr lang="en-US" sz="1600" dirty="0" smtClean="0">
                <a:latin typeface="+mn-lt"/>
              </a:rPr>
              <a:t> global </a:t>
            </a:r>
            <a:r>
              <a:rPr lang="en-US" sz="1600" dirty="0">
                <a:latin typeface="+mn-lt"/>
              </a:rPr>
              <a:t>economic losses reached </a:t>
            </a:r>
            <a:r>
              <a:rPr lang="en-US" sz="1600" dirty="0" smtClean="0">
                <a:latin typeface="+mn-lt"/>
              </a:rPr>
              <a:t>$98 billion, with global </a:t>
            </a:r>
            <a:r>
              <a:rPr lang="en-US" sz="1600" dirty="0">
                <a:latin typeface="+mn-lt"/>
              </a:rPr>
              <a:t>insured </a:t>
            </a:r>
            <a:r>
              <a:rPr lang="en-US" sz="1600" dirty="0" smtClean="0">
                <a:latin typeface="+mn-lt"/>
              </a:rPr>
              <a:t>losses at $30 billion, still </a:t>
            </a:r>
            <a:r>
              <a:rPr lang="en-US" sz="1600" dirty="0">
                <a:latin typeface="+mn-lt"/>
              </a:rPr>
              <a:t>slightly below their 10-year averages of </a:t>
            </a:r>
            <a:r>
              <a:rPr lang="en-US" sz="1600" dirty="0" smtClean="0">
                <a:latin typeface="+mn-lt"/>
              </a:rPr>
              <a:t>$112 </a:t>
            </a:r>
            <a:r>
              <a:rPr lang="en-US" sz="1600" dirty="0">
                <a:latin typeface="+mn-lt"/>
              </a:rPr>
              <a:t>billion </a:t>
            </a:r>
            <a:r>
              <a:rPr lang="en-US" sz="1600" dirty="0" smtClean="0">
                <a:latin typeface="+mn-lt"/>
              </a:rPr>
              <a:t>and $31 </a:t>
            </a:r>
            <a:r>
              <a:rPr lang="en-US" sz="1600" dirty="0">
                <a:latin typeface="+mn-lt"/>
              </a:rPr>
              <a:t>billion </a:t>
            </a:r>
            <a:r>
              <a:rPr lang="en-US" sz="1600" dirty="0" smtClean="0">
                <a:latin typeface="+mn-lt"/>
              </a:rPr>
              <a:t>respectively</a:t>
            </a:r>
            <a:r>
              <a:rPr lang="en-US" sz="1600" dirty="0">
                <a:latin typeface="+mn-lt"/>
              </a:rPr>
              <a:t>. However, </a:t>
            </a:r>
            <a:r>
              <a:rPr lang="en-US" sz="1600" b="1" dirty="0">
                <a:latin typeface="+mn-lt"/>
              </a:rPr>
              <a:t>the losses were slightly above the longer-term averages of </a:t>
            </a:r>
            <a:r>
              <a:rPr lang="en-US" sz="1600" b="1" dirty="0" smtClean="0">
                <a:latin typeface="+mn-lt"/>
              </a:rPr>
              <a:t>$84 billion and $24 billion dating back to </a:t>
            </a:r>
            <a:r>
              <a:rPr lang="en-US" sz="1600" b="1" dirty="0">
                <a:latin typeface="+mn-lt"/>
              </a:rPr>
              <a:t>2000</a:t>
            </a:r>
            <a:r>
              <a:rPr lang="en-US" sz="1600" dirty="0" smtClean="0">
                <a:latin typeface="+mn-lt"/>
              </a:rPr>
              <a:t>.</a:t>
            </a:r>
          </a:p>
          <a:p>
            <a:pPr lvl="2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sz="1400" dirty="0" smtClean="0">
                <a:latin typeface="+mn-lt"/>
              </a:rPr>
              <a:t>The P&amp;C Combined </a:t>
            </a:r>
            <a:r>
              <a:rPr lang="en-US" sz="1400" dirty="0">
                <a:latin typeface="+mn-lt"/>
              </a:rPr>
              <a:t>R</a:t>
            </a:r>
            <a:r>
              <a:rPr lang="en-US" sz="1400" dirty="0" smtClean="0">
                <a:latin typeface="+mn-lt"/>
              </a:rPr>
              <a:t>atio has deteriorated to 100% as of 9/14/16 per A.M. Best</a:t>
            </a:r>
          </a:p>
          <a:p>
            <a:pPr lvl="2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sz="1400" dirty="0">
                <a:latin typeface="+mn-lt"/>
              </a:rPr>
              <a:t>Policyholder surplus is $676.3B as of 03/31/16. </a:t>
            </a:r>
          </a:p>
          <a:p>
            <a:pPr lvl="1">
              <a:lnSpc>
                <a:spcPct val="95000"/>
              </a:lnSpc>
              <a:spcBef>
                <a:spcPct val="25000"/>
              </a:spcBef>
            </a:pPr>
            <a:endParaRPr lang="en-US" sz="1400" dirty="0">
              <a:solidFill>
                <a:srgbClr val="FF0000"/>
              </a:solidFill>
              <a:latin typeface="+mn-lt"/>
            </a:endParaRPr>
          </a:p>
          <a:p>
            <a:pPr lvl="2">
              <a:lnSpc>
                <a:spcPct val="95000"/>
              </a:lnSpc>
              <a:spcBef>
                <a:spcPct val="25000"/>
              </a:spcBef>
            </a:pPr>
            <a:r>
              <a:rPr lang="en-US" sz="1400" dirty="0">
                <a:latin typeface="+mn-lt"/>
              </a:rPr>
              <a:t>The </a:t>
            </a:r>
            <a:r>
              <a:rPr lang="en-US" sz="1400" b="1" dirty="0">
                <a:latin typeface="+mn-lt"/>
              </a:rPr>
              <a:t>WC Combined Ratio </a:t>
            </a:r>
            <a:r>
              <a:rPr lang="en-US" sz="1400" b="1" dirty="0" smtClean="0">
                <a:latin typeface="+mn-lt"/>
              </a:rPr>
              <a:t>for </a:t>
            </a:r>
            <a:r>
              <a:rPr lang="en-US" sz="1400" b="1" dirty="0">
                <a:latin typeface="+mn-lt"/>
              </a:rPr>
              <a:t>2015 is projected at 94%. </a:t>
            </a:r>
            <a:r>
              <a:rPr lang="en-US" sz="1400" dirty="0">
                <a:latin typeface="+mn-lt"/>
              </a:rPr>
              <a:t>Workers’ comp results began to improve in 2012. Underwriting results deteriorated markedly from </a:t>
            </a:r>
            <a:r>
              <a:rPr lang="en-US" sz="1400" dirty="0" smtClean="0">
                <a:latin typeface="+mn-lt"/>
              </a:rPr>
              <a:t>2007-2011 </a:t>
            </a:r>
            <a:r>
              <a:rPr lang="en-US" sz="1400" dirty="0">
                <a:latin typeface="+mn-lt"/>
              </a:rPr>
              <a:t>and were the worst they had been in a decade.</a:t>
            </a:r>
          </a:p>
          <a:p>
            <a:pPr lvl="1">
              <a:lnSpc>
                <a:spcPct val="95000"/>
              </a:lnSpc>
              <a:spcBef>
                <a:spcPct val="25000"/>
              </a:spcBef>
            </a:pPr>
            <a:endParaRPr lang="en-US" sz="1400" dirty="0">
              <a:solidFill>
                <a:srgbClr val="FF0000"/>
              </a:solidFill>
              <a:latin typeface="+mn-lt"/>
            </a:endParaRPr>
          </a:p>
          <a:p>
            <a:pPr lvl="2">
              <a:lnSpc>
                <a:spcPct val="105000"/>
              </a:lnSpc>
              <a:spcBef>
                <a:spcPct val="25000"/>
              </a:spcBef>
            </a:pPr>
            <a:r>
              <a:rPr lang="en-US" sz="1400" dirty="0">
                <a:latin typeface="+mn-lt"/>
              </a:rPr>
              <a:t>Due to persistently low interest rates, investment income fell in 2012, 2013 and 2014 but showed a small (1.9%) increase in 2015—another drop in 2016 seems likely</a:t>
            </a:r>
            <a:r>
              <a:rPr lang="en-US" sz="1400" dirty="0" smtClean="0">
                <a:latin typeface="+mn-lt"/>
              </a:rPr>
              <a:t>.</a:t>
            </a:r>
          </a:p>
          <a:p>
            <a:pPr lvl="2">
              <a:lnSpc>
                <a:spcPct val="105000"/>
              </a:lnSpc>
              <a:spcBef>
                <a:spcPct val="25000"/>
              </a:spcBef>
            </a:pPr>
            <a:endParaRPr lang="en-US" sz="1400" dirty="0">
              <a:latin typeface="+mn-lt"/>
            </a:endParaRPr>
          </a:p>
          <a:p>
            <a:r>
              <a:rPr lang="en-US" sz="1600" dirty="0" smtClean="0">
                <a:latin typeface="+mn-lt"/>
              </a:rPr>
              <a:t>Weather </a:t>
            </a:r>
            <a:r>
              <a:rPr lang="en-US" sz="1600" dirty="0">
                <a:latin typeface="+mn-lt"/>
              </a:rPr>
              <a:t>extremes (Tropical Storm Hermine, Flooding in Louisiana &amp; Texas), catastrophic </a:t>
            </a:r>
            <a:r>
              <a:rPr lang="en-US" sz="1600" dirty="0" smtClean="0">
                <a:latin typeface="+mn-lt"/>
              </a:rPr>
              <a:t>losses </a:t>
            </a:r>
            <a:r>
              <a:rPr lang="en-US" sz="1600" dirty="0">
                <a:latin typeface="+mn-lt"/>
              </a:rPr>
              <a:t>and investment earnings are areas of concern for </a:t>
            </a:r>
            <a:r>
              <a:rPr lang="en-US" sz="1600" dirty="0" smtClean="0">
                <a:latin typeface="+mn-lt"/>
              </a:rPr>
              <a:t>carriers</a:t>
            </a:r>
            <a:r>
              <a:rPr lang="en-US" sz="1600" dirty="0">
                <a:latin typeface="+mn-lt"/>
              </a:rPr>
              <a:t>. </a:t>
            </a:r>
            <a:endParaRPr lang="en-US" sz="1700" dirty="0">
              <a:latin typeface="+mn-lt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5589" y="256309"/>
            <a:ext cx="8077200" cy="846138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Highlights</a:t>
            </a:r>
            <a:endParaRPr lang="en-US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2819400"/>
            <a:ext cx="5791200" cy="380999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/>
          <a:p>
            <a:endParaRPr lang="en-US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10"/>
          <p:cNvSpPr txBox="1">
            <a:spLocks noGrp="1" noChangeArrowheads="1"/>
          </p:cNvSpPr>
          <p:nvPr/>
        </p:nvSpPr>
        <p:spPr bwMode="auto">
          <a:xfrm>
            <a:off x="8839200" y="6664325"/>
            <a:ext cx="109537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fld id="{A6CFCDF4-A63C-4E71-B126-0EDF5BD96F0B}" type="slidenum">
              <a:rPr lang="en-US" altLang="en-US" sz="1050">
                <a:latin typeface="Arial" charset="0"/>
              </a:rPr>
              <a:pPr algn="ctr">
                <a:lnSpc>
                  <a:spcPct val="85000"/>
                </a:lnSpc>
                <a:buFontTx/>
                <a:buNone/>
              </a:pPr>
              <a:t>3</a:t>
            </a:fld>
            <a:endParaRPr lang="en-US" altLang="en-US" sz="10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35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447800"/>
            <a:ext cx="8382000" cy="5181600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smtClean="0"/>
              <a:t>What is BI?</a:t>
            </a:r>
          </a:p>
          <a:p>
            <a:pPr marL="457200" lvl="1" indent="0">
              <a:buNone/>
            </a:pPr>
            <a:r>
              <a:rPr lang="en-US" sz="2400" dirty="0" smtClean="0"/>
              <a:t>Business </a:t>
            </a:r>
            <a:r>
              <a:rPr lang="en-US" sz="2400" dirty="0"/>
              <a:t>Interruption provides coverage for loss of business, services or rental income resulting directly from the physical damage of an insured property.  </a:t>
            </a:r>
            <a:r>
              <a:rPr lang="en-US" sz="2400" dirty="0" smtClean="0"/>
              <a:t>Includes tax revenue interruption and tuition income.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sz="2800" b="1" dirty="0" smtClean="0"/>
              <a:t>Why it is important to you</a:t>
            </a:r>
          </a:p>
          <a:p>
            <a:pPr marL="457200" lvl="1" indent="0">
              <a:buNone/>
            </a:pPr>
            <a:r>
              <a:rPr lang="en-US" sz="2400" dirty="0" smtClean="0"/>
              <a:t>Public Entities looking for ways to generate revenue</a:t>
            </a:r>
          </a:p>
          <a:p>
            <a:pPr lvl="2"/>
            <a:r>
              <a:rPr lang="en-US" sz="2400" dirty="0" smtClean="0"/>
              <a:t>Recycled Water Sales</a:t>
            </a:r>
          </a:p>
          <a:p>
            <a:pPr lvl="2"/>
            <a:r>
              <a:rPr lang="en-US" sz="2400" dirty="0" smtClean="0"/>
              <a:t>Solar Energy</a:t>
            </a:r>
            <a:endParaRPr lang="en-US" sz="2400" dirty="0"/>
          </a:p>
          <a:p>
            <a:pPr lvl="2"/>
            <a:r>
              <a:rPr lang="en-US" sz="2400" dirty="0" smtClean="0"/>
              <a:t>Recreational Activities – sports parks &amp; camps</a:t>
            </a:r>
          </a:p>
          <a:p>
            <a:pPr lvl="2"/>
            <a:r>
              <a:rPr lang="en-US" sz="2400" dirty="0" smtClean="0"/>
              <a:t>Habitation (Tenancy) Risks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28600"/>
            <a:ext cx="8077200" cy="846138"/>
          </a:xfrm>
        </p:spPr>
        <p:txBody>
          <a:bodyPr/>
          <a:lstStyle/>
          <a:p>
            <a:r>
              <a:rPr lang="en-US" dirty="0" smtClean="0"/>
              <a:t>Business Interruption</a:t>
            </a:r>
            <a:endParaRPr lang="en-US" dirty="0"/>
          </a:p>
        </p:txBody>
      </p:sp>
      <p:sp>
        <p:nvSpPr>
          <p:cNvPr id="4" name="Rectangle 110"/>
          <p:cNvSpPr txBox="1">
            <a:spLocks noGrp="1" noChangeArrowheads="1"/>
          </p:cNvSpPr>
          <p:nvPr/>
        </p:nvSpPr>
        <p:spPr bwMode="auto">
          <a:xfrm>
            <a:off x="8763000" y="6664325"/>
            <a:ext cx="185737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r>
              <a:rPr lang="en-US" altLang="en-US" sz="1050" dirty="0" smtClean="0">
                <a:latin typeface="Arial" charset="0"/>
              </a:rPr>
              <a:t>32</a:t>
            </a:r>
            <a:endParaRPr lang="en-US" altLang="en-US" sz="10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67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1" y="1447799"/>
            <a:ext cx="8829674" cy="5216525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Expectations are </a:t>
            </a:r>
            <a:r>
              <a:rPr lang="en-US" sz="2800" dirty="0"/>
              <a:t>that </a:t>
            </a:r>
            <a:r>
              <a:rPr lang="en-US" sz="2800" b="1" dirty="0"/>
              <a:t>rates will remain flat to slightly down into </a:t>
            </a:r>
            <a:r>
              <a:rPr lang="en-US" sz="2800" b="1" dirty="0" smtClean="0"/>
              <a:t>2017</a:t>
            </a:r>
            <a:r>
              <a:rPr lang="en-US" sz="2800" dirty="0" smtClean="0"/>
              <a:t> - barring </a:t>
            </a:r>
            <a:r>
              <a:rPr lang="en-US" sz="2800" dirty="0"/>
              <a:t>an increase in claims severity and/or any industry changing events (</a:t>
            </a:r>
            <a:r>
              <a:rPr lang="en-US" sz="2800" i="1" dirty="0"/>
              <a:t>i.e. hurricane, new legislation, court decisions, insurer insolvency</a:t>
            </a:r>
            <a:r>
              <a:rPr lang="en-US" sz="2800" dirty="0" smtClean="0"/>
              <a:t>).</a:t>
            </a:r>
            <a:r>
              <a:rPr lang="en-US" sz="2800" dirty="0"/>
              <a:t> 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Some lines </a:t>
            </a:r>
            <a:r>
              <a:rPr lang="en-US" sz="2800" dirty="0"/>
              <a:t>of coverage will see </a:t>
            </a:r>
            <a:r>
              <a:rPr lang="en-US" sz="2800" dirty="0" smtClean="0"/>
              <a:t>modest decreases, </a:t>
            </a:r>
            <a:r>
              <a:rPr lang="en-US" sz="2800" dirty="0"/>
              <a:t>while others such as </a:t>
            </a:r>
            <a:r>
              <a:rPr lang="en-US" sz="2800" dirty="0" smtClean="0"/>
              <a:t>law </a:t>
            </a:r>
            <a:r>
              <a:rPr lang="en-US" sz="2800" b="1" dirty="0" smtClean="0"/>
              <a:t>enforcement liability, flood, commercial </a:t>
            </a:r>
            <a:r>
              <a:rPr lang="en-US" sz="2800" b="1" dirty="0"/>
              <a:t>automobile liability and employment practices liability </a:t>
            </a:r>
            <a:r>
              <a:rPr lang="en-US" sz="2800" b="1" dirty="0" smtClean="0"/>
              <a:t>(EPL) may see </a:t>
            </a:r>
            <a:r>
              <a:rPr lang="en-US" sz="2800" b="1" dirty="0"/>
              <a:t>price increases</a:t>
            </a:r>
            <a:r>
              <a:rPr lang="en-US" sz="2800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077200" cy="846138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Looking Ahead . . . .</a:t>
            </a:r>
            <a:endParaRPr lang="en-US" dirty="0">
              <a:latin typeface="+mj-lt"/>
            </a:endParaRPr>
          </a:p>
        </p:txBody>
      </p:sp>
      <p:sp>
        <p:nvSpPr>
          <p:cNvPr id="6" name="Rectangle 110"/>
          <p:cNvSpPr txBox="1">
            <a:spLocks noGrp="1" noChangeArrowheads="1"/>
          </p:cNvSpPr>
          <p:nvPr/>
        </p:nvSpPr>
        <p:spPr bwMode="auto">
          <a:xfrm>
            <a:off x="8763000" y="6664325"/>
            <a:ext cx="185737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r>
              <a:rPr lang="en-US" altLang="en-US" sz="1050" dirty="0" smtClean="0">
                <a:latin typeface="Arial" charset="0"/>
              </a:rPr>
              <a:t>33</a:t>
            </a:r>
            <a:endParaRPr lang="en-US" altLang="en-US" sz="10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28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90600" y="5410200"/>
            <a:ext cx="3810000" cy="10667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z="4800" i="1" dirty="0" smtClean="0">
                <a:solidFill>
                  <a:schemeClr val="tx1"/>
                </a:solidFill>
                <a:latin typeface="+mj-lt"/>
              </a:rPr>
              <a:t>Questions?</a:t>
            </a:r>
            <a:endParaRPr lang="en-US" sz="4800" i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907027"/>
            <a:ext cx="4495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3600" b="1" dirty="0" smtClean="0">
                <a:solidFill>
                  <a:schemeClr val="bg1"/>
                </a:solidFill>
              </a:rPr>
              <a:t>STATE OF THE     	INSURANCE 		MARKET 			2017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0" y="3839580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b="1" dirty="0">
              <a:solidFill>
                <a:schemeClr val="bg1"/>
              </a:solidFill>
            </a:endParaRPr>
          </a:p>
          <a:p>
            <a:endParaRPr lang="en-US" sz="1000" b="1" dirty="0">
              <a:solidFill>
                <a:schemeClr val="bg1"/>
              </a:solidFill>
            </a:endParaRPr>
          </a:p>
          <a:p>
            <a:r>
              <a:rPr lang="en-US" sz="1400" b="1" i="1" dirty="0">
                <a:solidFill>
                  <a:schemeClr val="bg1"/>
                </a:solidFill>
              </a:rPr>
              <a:t>(THIS INFORATION HAS BEEN CONSOLIDATED FROM VARIOUS INDUSTRY SOURCES)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0" y="2079486"/>
            <a:ext cx="35814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Please contact us if you would like a copy of this presentation.</a:t>
            </a:r>
          </a:p>
          <a:p>
            <a:endParaRPr lang="en-US" b="1" i="1" dirty="0"/>
          </a:p>
          <a:p>
            <a:r>
              <a:rPr lang="en-US" b="1" dirty="0" smtClean="0"/>
              <a:t>Marcus Beverly</a:t>
            </a:r>
          </a:p>
          <a:p>
            <a:r>
              <a:rPr lang="en-US" b="1" dirty="0" smtClean="0"/>
              <a:t>Marcus.Beverly@Alliant.com</a:t>
            </a:r>
          </a:p>
          <a:p>
            <a:r>
              <a:rPr lang="en-US" b="1" dirty="0" smtClean="0"/>
              <a:t>916-643-2704</a:t>
            </a:r>
            <a:endParaRPr lang="en-US" b="1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267200" y="1371600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smtClean="0"/>
              <a:t>Thank You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28633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229600" cy="4876800"/>
          </a:xfrm>
        </p:spPr>
        <p:txBody>
          <a:bodyPr>
            <a:normAutofit fontScale="92500" lnSpcReduction="10000"/>
          </a:bodyPr>
          <a:lstStyle/>
          <a:p>
            <a:pPr marL="509588" indent="-336550">
              <a:spcBef>
                <a:spcPts val="1200"/>
              </a:spcBef>
            </a:pPr>
            <a:r>
              <a:rPr lang="en-US" sz="2000" b="1" dirty="0">
                <a:latin typeface="+mn-lt"/>
              </a:rPr>
              <a:t>Commercial insurance prices were </a:t>
            </a:r>
            <a:r>
              <a:rPr lang="en-US" sz="2000" b="1" dirty="0" smtClean="0">
                <a:latin typeface="+mn-lt"/>
              </a:rPr>
              <a:t>down slightly </a:t>
            </a:r>
            <a:r>
              <a:rPr lang="en-US" sz="2000" dirty="0" smtClean="0">
                <a:latin typeface="+mn-lt"/>
              </a:rPr>
              <a:t>during </a:t>
            </a:r>
            <a:r>
              <a:rPr lang="en-US" sz="2000" dirty="0">
                <a:latin typeface="+mn-lt"/>
              </a:rPr>
              <a:t>the </a:t>
            </a:r>
            <a:r>
              <a:rPr lang="en-US" sz="2000" dirty="0" smtClean="0">
                <a:latin typeface="+mn-lt"/>
              </a:rPr>
              <a:t>first </a:t>
            </a:r>
            <a:r>
              <a:rPr lang="en-US" sz="2000" dirty="0">
                <a:latin typeface="+mn-lt"/>
              </a:rPr>
              <a:t>quarter of </a:t>
            </a:r>
            <a:r>
              <a:rPr lang="en-US" sz="2000" dirty="0" smtClean="0">
                <a:latin typeface="+mn-lt"/>
              </a:rPr>
              <a:t>2016, </a:t>
            </a:r>
            <a:r>
              <a:rPr lang="en-US" sz="2000" dirty="0">
                <a:latin typeface="+mn-lt"/>
              </a:rPr>
              <a:t>according to </a:t>
            </a:r>
            <a:r>
              <a:rPr lang="en-US" sz="2000" dirty="0" smtClean="0">
                <a:latin typeface="+mn-lt"/>
              </a:rPr>
              <a:t>Towers </a:t>
            </a:r>
            <a:r>
              <a:rPr lang="en-US" sz="2000" dirty="0">
                <a:latin typeface="+mn-lt"/>
              </a:rPr>
              <a:t>Watson's most recent Commercial Lines Insurance Pricing Survey (CLIPS</a:t>
            </a:r>
            <a:r>
              <a:rPr lang="en-US" sz="2000" dirty="0" smtClean="0">
                <a:latin typeface="+mn-lt"/>
              </a:rPr>
              <a:t>) data. </a:t>
            </a:r>
          </a:p>
          <a:p>
            <a:pPr marL="509588" indent="-336550">
              <a:spcBef>
                <a:spcPts val="1200"/>
              </a:spcBef>
            </a:pPr>
            <a:endParaRPr lang="en-US" sz="2000" dirty="0" smtClean="0">
              <a:latin typeface="+mn-lt"/>
            </a:endParaRPr>
          </a:p>
          <a:p>
            <a:pPr marL="51435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Consistent </a:t>
            </a:r>
            <a:r>
              <a:rPr lang="en-US" dirty="0">
                <a:latin typeface="+mn-lt"/>
              </a:rPr>
              <a:t>with </a:t>
            </a:r>
            <a:r>
              <a:rPr lang="en-US" dirty="0" smtClean="0">
                <a:latin typeface="+mn-lt"/>
              </a:rPr>
              <a:t>Q4 2015, </a:t>
            </a:r>
            <a:r>
              <a:rPr lang="en-US" b="1" dirty="0">
                <a:latin typeface="+mn-lt"/>
              </a:rPr>
              <a:t>three </a:t>
            </a:r>
            <a:r>
              <a:rPr lang="en-US" b="1" dirty="0" smtClean="0">
                <a:latin typeface="+mn-lt"/>
              </a:rPr>
              <a:t>lines of coverage reported modest price decreases</a:t>
            </a:r>
            <a:r>
              <a:rPr lang="en-US" dirty="0" smtClean="0">
                <a:latin typeface="+mn-lt"/>
              </a:rPr>
              <a:t>:</a:t>
            </a:r>
          </a:p>
          <a:p>
            <a:pPr marL="1371600" lvl="3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900" dirty="0">
                <a:latin typeface="+mn-lt"/>
              </a:rPr>
              <a:t>W</a:t>
            </a:r>
            <a:r>
              <a:rPr lang="en-US" sz="1900" dirty="0" smtClean="0">
                <a:latin typeface="+mn-lt"/>
              </a:rPr>
              <a:t>orkers </a:t>
            </a:r>
            <a:r>
              <a:rPr lang="en-US" sz="1900" dirty="0">
                <a:latin typeface="+mn-lt"/>
              </a:rPr>
              <a:t>C</a:t>
            </a:r>
            <a:r>
              <a:rPr lang="en-US" sz="1900" dirty="0" smtClean="0">
                <a:latin typeface="+mn-lt"/>
              </a:rPr>
              <a:t>ompensation</a:t>
            </a:r>
            <a:r>
              <a:rPr lang="en-US" sz="1900" dirty="0">
                <a:latin typeface="+mn-lt"/>
              </a:rPr>
              <a:t>, </a:t>
            </a:r>
            <a:endParaRPr lang="en-US" sz="1900" dirty="0" smtClean="0">
              <a:latin typeface="+mn-lt"/>
            </a:endParaRPr>
          </a:p>
          <a:p>
            <a:pPr marL="1371600" lvl="3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900" dirty="0">
                <a:latin typeface="+mn-lt"/>
              </a:rPr>
              <a:t>C</a:t>
            </a:r>
            <a:r>
              <a:rPr lang="en-US" sz="1900" dirty="0" smtClean="0">
                <a:latin typeface="+mn-lt"/>
              </a:rPr>
              <a:t>ommercial </a:t>
            </a:r>
            <a:r>
              <a:rPr lang="en-US" sz="1900" dirty="0">
                <a:latin typeface="+mn-lt"/>
              </a:rPr>
              <a:t>P</a:t>
            </a:r>
            <a:r>
              <a:rPr lang="en-US" sz="1900" dirty="0" smtClean="0">
                <a:latin typeface="+mn-lt"/>
              </a:rPr>
              <a:t>roperty</a:t>
            </a:r>
            <a:r>
              <a:rPr lang="en-US" sz="1900" dirty="0">
                <a:latin typeface="+mn-lt"/>
              </a:rPr>
              <a:t>, </a:t>
            </a:r>
            <a:endParaRPr lang="en-US" sz="1900" dirty="0" smtClean="0">
              <a:latin typeface="+mn-lt"/>
            </a:endParaRPr>
          </a:p>
          <a:p>
            <a:pPr marL="1371600" lvl="3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+mn-lt"/>
              </a:rPr>
              <a:t>and </a:t>
            </a:r>
            <a:r>
              <a:rPr lang="en-US" sz="1900" dirty="0">
                <a:latin typeface="+mn-lt"/>
              </a:rPr>
              <a:t>D</a:t>
            </a:r>
            <a:r>
              <a:rPr lang="en-US" sz="1900" dirty="0" smtClean="0">
                <a:latin typeface="+mn-lt"/>
              </a:rPr>
              <a:t>irectors </a:t>
            </a:r>
            <a:r>
              <a:rPr lang="en-US" sz="1900" dirty="0">
                <a:latin typeface="+mn-lt"/>
              </a:rPr>
              <a:t>and </a:t>
            </a:r>
            <a:r>
              <a:rPr lang="en-US" sz="1900" dirty="0" smtClean="0">
                <a:latin typeface="+mn-lt"/>
              </a:rPr>
              <a:t>Officers</a:t>
            </a:r>
          </a:p>
          <a:p>
            <a:pPr marL="51435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FF0000"/>
              </a:solidFill>
              <a:latin typeface="+mn-lt"/>
            </a:endParaRPr>
          </a:p>
          <a:p>
            <a:pPr marL="51435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The outlier in the results continues to be </a:t>
            </a:r>
            <a:r>
              <a:rPr lang="en-US" b="1" dirty="0">
                <a:latin typeface="+mn-lt"/>
              </a:rPr>
              <a:t>commercial auto, where </a:t>
            </a:r>
            <a:r>
              <a:rPr lang="en-US" b="1" dirty="0" smtClean="0">
                <a:latin typeface="+mn-lt"/>
              </a:rPr>
              <a:t>price </a:t>
            </a:r>
            <a:r>
              <a:rPr lang="en-US" b="1" dirty="0">
                <a:latin typeface="+mn-lt"/>
              </a:rPr>
              <a:t>increases continue</a:t>
            </a:r>
            <a:r>
              <a:rPr lang="en-US" dirty="0">
                <a:latin typeface="+mn-lt"/>
              </a:rPr>
              <a:t> to be reported and have even mildly accelerated over the past three quarters. Price changes for most other lines fell in the low single digits. </a:t>
            </a:r>
            <a:endParaRPr lang="en-US" dirty="0">
              <a:solidFill>
                <a:srgbClr val="FF0000"/>
              </a:solidFill>
              <a:latin typeface="+mn-lt"/>
            </a:endParaRPr>
          </a:p>
          <a:p>
            <a:pPr marL="51435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FF0000"/>
              </a:solidFill>
              <a:latin typeface="+mn-lt"/>
            </a:endParaRPr>
          </a:p>
          <a:p>
            <a:pPr marL="51435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rgbClr val="FF0000"/>
              </a:solidFill>
            </a:endParaRPr>
          </a:p>
          <a:p>
            <a:pPr marL="51435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9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580" y="0"/>
            <a:ext cx="6791326" cy="838200"/>
          </a:xfrm>
        </p:spPr>
        <p:txBody>
          <a:bodyPr>
            <a:noAutofit/>
          </a:bodyPr>
          <a:lstStyle/>
          <a:p>
            <a:r>
              <a:rPr lang="en-US" dirty="0" smtClean="0"/>
              <a:t>Commercial Insurance Prices Nearly Flat in the First Quarter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6096000"/>
            <a:ext cx="4648200" cy="422275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/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Source: Towers Watson Commercial Lines Insurance Pricing Survey</a:t>
            </a:r>
          </a:p>
        </p:txBody>
      </p:sp>
      <p:sp>
        <p:nvSpPr>
          <p:cNvPr id="6" name="Rectangle 110"/>
          <p:cNvSpPr txBox="1">
            <a:spLocks noGrp="1" noChangeArrowheads="1"/>
          </p:cNvSpPr>
          <p:nvPr/>
        </p:nvSpPr>
        <p:spPr bwMode="auto">
          <a:xfrm>
            <a:off x="8839200" y="6664325"/>
            <a:ext cx="109537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fld id="{A6CFCDF4-A63C-4E71-B126-0EDF5BD96F0B}" type="slidenum">
              <a:rPr lang="en-US" altLang="en-US" sz="1050">
                <a:latin typeface="Arial" charset="0"/>
              </a:rPr>
              <a:pPr algn="ctr">
                <a:lnSpc>
                  <a:spcPct val="85000"/>
                </a:lnSpc>
                <a:buFontTx/>
                <a:buNone/>
              </a:pPr>
              <a:t>4</a:t>
            </a:fld>
            <a:endParaRPr lang="en-US" altLang="en-US" sz="105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77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7091395"/>
              </p:ext>
            </p:extLst>
          </p:nvPr>
        </p:nvGraphicFramePr>
        <p:xfrm>
          <a:off x="393475" y="1478288"/>
          <a:ext cx="8077200" cy="4313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228600" y="0"/>
            <a:ext cx="5397725" cy="846138"/>
          </a:xfrm>
        </p:spPr>
        <p:txBody>
          <a:bodyPr>
            <a:noAutofit/>
          </a:bodyPr>
          <a:lstStyle/>
          <a:p>
            <a:r>
              <a:rPr lang="en-US" dirty="0"/>
              <a:t>Change in Commercial Rate Renewals, by Line: </a:t>
            </a:r>
            <a:r>
              <a:rPr lang="en-US" dirty="0" smtClean="0"/>
              <a:t>2016:Q1</a:t>
            </a:r>
            <a:endParaRPr lang="en-US" dirty="0"/>
          </a:p>
        </p:txBody>
      </p:sp>
      <p:sp>
        <p:nvSpPr>
          <p:cNvPr id="9" name="Rectangle 110"/>
          <p:cNvSpPr txBox="1">
            <a:spLocks noGrp="1" noChangeArrowheads="1"/>
          </p:cNvSpPr>
          <p:nvPr/>
        </p:nvSpPr>
        <p:spPr bwMode="auto">
          <a:xfrm>
            <a:off x="8839200" y="6560921"/>
            <a:ext cx="219075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fld id="{A6CFCDF4-A63C-4E71-B126-0EDF5BD96F0B}" type="slidenum">
              <a:rPr lang="en-US" altLang="en-US" sz="1050">
                <a:latin typeface="Arial" charset="0"/>
              </a:rPr>
              <a:pPr algn="ctr">
                <a:lnSpc>
                  <a:spcPct val="85000"/>
                </a:lnSpc>
                <a:buFontTx/>
                <a:buNone/>
              </a:pPr>
              <a:t>5</a:t>
            </a:fld>
            <a:endParaRPr lang="en-US" altLang="en-US" sz="1050" dirty="0">
              <a:latin typeface="Arial" charset="0"/>
            </a:endParaRPr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blackWhite">
          <a:xfrm>
            <a:off x="3456212" y="1202014"/>
            <a:ext cx="2514600" cy="914400"/>
          </a:xfrm>
          <a:prstGeom prst="wedgeRectCallout">
            <a:avLst>
              <a:gd name="adj1" fmla="val 121811"/>
              <a:gd name="adj2" fmla="val 56350"/>
            </a:avLst>
          </a:prstGeom>
          <a:gradFill rotWithShape="1">
            <a:gsLst>
              <a:gs pos="0">
                <a:srgbClr val="225A7A"/>
              </a:gs>
              <a:gs pos="100000">
                <a:srgbClr val="225A7A">
                  <a:gamma/>
                  <a:shade val="66275"/>
                  <a:invGamma/>
                </a:srgbClr>
              </a:gs>
            </a:gsLst>
            <a:lin ang="54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tIns="91440" bIns="91440" anchor="ctr"/>
          <a:lstStyle/>
          <a:p>
            <a:pPr marL="0" marR="0" lvl="0" indent="0" algn="ctr" defTabSz="91440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</a:rPr>
              <a:t>Commercial Auto rate increases are larger than any other line, followed by EPL and D&amp;O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black">
          <a:xfrm>
            <a:off x="341887" y="1141056"/>
            <a:ext cx="8221662" cy="1938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143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225A7A"/>
                </a:solidFill>
                <a:latin typeface="Arial" charset="0"/>
                <a:cs typeface="Arial" charset="0"/>
              </a:rPr>
              <a:t>Percentage Change (%)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blackWhite">
          <a:xfrm>
            <a:off x="891037" y="5646849"/>
            <a:ext cx="7644950" cy="41049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bIns="64008" anchor="ctr"/>
          <a:lstStyle/>
          <a:p>
            <a:pPr algn="ctr" fontAlgn="base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</a:pPr>
            <a:r>
              <a:rPr lang="en-US" sz="1600" b="1" dirty="0">
                <a:latin typeface="Arial" charset="0"/>
              </a:rPr>
              <a:t>Major Commercial Lines Renewals Were Mixed to Down in </a:t>
            </a:r>
            <a:r>
              <a:rPr lang="en-US" sz="1600" b="1" dirty="0" smtClean="0">
                <a:latin typeface="Arial" charset="0"/>
              </a:rPr>
              <a:t>Q1:2016;   </a:t>
            </a:r>
          </a:p>
          <a:p>
            <a:pPr algn="ctr" fontAlgn="base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</a:pPr>
            <a:r>
              <a:rPr lang="en-US" sz="1600" b="1" dirty="0" smtClean="0">
                <a:latin typeface="Arial" charset="0"/>
              </a:rPr>
              <a:t>EPL</a:t>
            </a:r>
            <a:r>
              <a:rPr lang="en-US" sz="1600" b="1" dirty="0">
                <a:latin typeface="Arial" charset="0"/>
              </a:rPr>
              <a:t>, D&amp;O and Commercial </a:t>
            </a:r>
            <a:r>
              <a:rPr lang="en-US" sz="1600" b="1" dirty="0" smtClean="0">
                <a:latin typeface="Arial" charset="0"/>
              </a:rPr>
              <a:t>Auto Saw </a:t>
            </a:r>
            <a:r>
              <a:rPr lang="en-US" sz="1600" b="1" dirty="0">
                <a:latin typeface="Arial" charset="0"/>
              </a:rPr>
              <a:t>Gains</a:t>
            </a: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0" y="6193951"/>
            <a:ext cx="8790040" cy="62940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365760" tIns="0" rIns="0" bIns="137160" anchor="b">
            <a:spAutoFit/>
          </a:bodyPr>
          <a:lstStyle/>
          <a:p>
            <a:r>
              <a:rPr lang="en-US" sz="1100" dirty="0">
                <a:solidFill>
                  <a:schemeClr val="tx2"/>
                </a:solidFill>
                <a:latin typeface="+mj-lt"/>
              </a:rPr>
              <a:t>Note: </a:t>
            </a:r>
            <a:r>
              <a:rPr lang="en-US" sz="1100" dirty="0" err="1">
                <a:solidFill>
                  <a:schemeClr val="tx2"/>
                </a:solidFill>
                <a:latin typeface="+mj-lt"/>
              </a:rPr>
              <a:t>CIAB</a:t>
            </a:r>
            <a:r>
              <a:rPr lang="en-US" sz="1100" dirty="0">
                <a:solidFill>
                  <a:schemeClr val="tx2"/>
                </a:solidFill>
                <a:latin typeface="+mj-lt"/>
              </a:rPr>
              <a:t> data cited here are based on a survey. Rate changes earned by individual insurers can and do vary, potentially substantially</a:t>
            </a:r>
          </a:p>
          <a:p>
            <a:r>
              <a:rPr lang="en-US" sz="1100" dirty="0">
                <a:solidFill>
                  <a:schemeClr val="tx2"/>
                </a:solidFill>
                <a:latin typeface="+mj-lt"/>
              </a:rPr>
              <a:t>Source: Council of Insurance Agents and Brokers; Insurance Information Institute</a:t>
            </a:r>
          </a:p>
          <a:p>
            <a:pPr marL="63500" indent="-635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F6801"/>
              </a:buClr>
              <a:buFont typeface="Wingdings" pitchFamily="2" charset="2"/>
              <a:buNone/>
              <a:tabLst>
                <a:tab pos="112713" algn="r"/>
              </a:tabLst>
            </a:pPr>
            <a:r>
              <a:rPr lang="en-US" sz="1100" dirty="0" smtClean="0">
                <a:solidFill>
                  <a:srgbClr val="000000"/>
                </a:solidFill>
                <a:latin typeface="+mj-lt"/>
                <a:cs typeface="Arial" charset="0"/>
              </a:rPr>
              <a:t>.</a:t>
            </a:r>
            <a:endParaRPr lang="en-US" sz="1100" dirty="0">
              <a:solidFill>
                <a:srgbClr val="000000"/>
              </a:solidFill>
              <a:latin typeface="+mj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87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627303"/>
              </p:ext>
            </p:extLst>
          </p:nvPr>
        </p:nvGraphicFramePr>
        <p:xfrm>
          <a:off x="212668" y="2110785"/>
          <a:ext cx="8885853" cy="4747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6103092"/>
            <a:ext cx="8153400" cy="700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60" tIns="0" rIns="0" bIns="137160" anchor="b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just">
              <a:lnSpc>
                <a:spcPct val="85000"/>
              </a:lnSpc>
              <a:spcBef>
                <a:spcPct val="25000"/>
              </a:spcBef>
              <a:buClr>
                <a:srgbClr val="FF6801"/>
              </a:buClr>
            </a:pPr>
            <a:r>
              <a:rPr lang="en-US" sz="1000" dirty="0">
                <a:solidFill>
                  <a:schemeClr val="tx2"/>
                </a:solidFill>
                <a:latin typeface="+mj-lt"/>
              </a:rPr>
              <a:t>ROE figures are </a:t>
            </a:r>
            <a:r>
              <a:rPr lang="en-US" sz="1000" dirty="0" err="1">
                <a:solidFill>
                  <a:schemeClr val="tx2"/>
                </a:solidFill>
                <a:latin typeface="+mj-lt"/>
              </a:rPr>
              <a:t>GAAP</a:t>
            </a:r>
            <a:r>
              <a:rPr lang="en-US" sz="1000" dirty="0">
                <a:solidFill>
                  <a:schemeClr val="tx2"/>
                </a:solidFill>
                <a:latin typeface="+mj-lt"/>
              </a:rPr>
              <a:t>; 1Return on avg. surplus.  2016 data are for Q1.  Excluding Mortgage &amp; Financial Guaranty insurers yields a 8.2% </a:t>
            </a:r>
            <a:r>
              <a:rPr lang="en-US" sz="1000" dirty="0" err="1">
                <a:solidFill>
                  <a:schemeClr val="tx2"/>
                </a:solidFill>
                <a:latin typeface="+mj-lt"/>
              </a:rPr>
              <a:t>ROAS</a:t>
            </a:r>
            <a:r>
              <a:rPr lang="en-US" sz="1000" dirty="0">
                <a:solidFill>
                  <a:schemeClr val="tx2"/>
                </a:solidFill>
                <a:latin typeface="+mj-lt"/>
              </a:rPr>
              <a:t> in 2014, 9.8% </a:t>
            </a:r>
            <a:r>
              <a:rPr lang="en-US" sz="1000" dirty="0" err="1">
                <a:solidFill>
                  <a:schemeClr val="tx2"/>
                </a:solidFill>
                <a:latin typeface="+mj-lt"/>
              </a:rPr>
              <a:t>ROAS</a:t>
            </a:r>
            <a:r>
              <a:rPr lang="en-US" sz="1000" dirty="0">
                <a:solidFill>
                  <a:schemeClr val="tx2"/>
                </a:solidFill>
                <a:latin typeface="+mj-lt"/>
              </a:rPr>
              <a:t> in 2013, 6.2% </a:t>
            </a:r>
            <a:r>
              <a:rPr lang="en-US" sz="1000" dirty="0" err="1">
                <a:solidFill>
                  <a:schemeClr val="tx2"/>
                </a:solidFill>
                <a:latin typeface="+mj-lt"/>
              </a:rPr>
              <a:t>ROAS</a:t>
            </a:r>
            <a:r>
              <a:rPr lang="en-US" sz="1000" dirty="0">
                <a:solidFill>
                  <a:schemeClr val="tx2"/>
                </a:solidFill>
                <a:latin typeface="+mj-lt"/>
              </a:rPr>
              <a:t> in 2012, </a:t>
            </a:r>
            <a:r>
              <a:rPr lang="en-US" sz="1000" dirty="0" smtClean="0">
                <a:solidFill>
                  <a:schemeClr val="tx2"/>
                </a:solidFill>
                <a:latin typeface="+mj-lt"/>
              </a:rPr>
              <a:t>4.7</a:t>
            </a:r>
            <a:r>
              <a:rPr lang="en-US" sz="1000" dirty="0">
                <a:solidFill>
                  <a:schemeClr val="tx2"/>
                </a:solidFill>
                <a:latin typeface="+mj-lt"/>
              </a:rPr>
              <a:t>% </a:t>
            </a:r>
            <a:r>
              <a:rPr lang="en-US" sz="1000" dirty="0" err="1">
                <a:solidFill>
                  <a:schemeClr val="tx2"/>
                </a:solidFill>
                <a:latin typeface="+mj-lt"/>
              </a:rPr>
              <a:t>ROAS</a:t>
            </a:r>
            <a:r>
              <a:rPr lang="en-US" sz="1000" dirty="0">
                <a:solidFill>
                  <a:schemeClr val="tx2"/>
                </a:solidFill>
                <a:latin typeface="+mj-lt"/>
              </a:rPr>
              <a:t> for 2011, 7.6% for 2010 and 7.4% for 2009; 2015E is annualized figure based actual figure through Q3 of $44.0</a:t>
            </a:r>
          </a:p>
          <a:p>
            <a:pPr algn="just">
              <a:lnSpc>
                <a:spcPct val="85000"/>
              </a:lnSpc>
              <a:spcBef>
                <a:spcPct val="25000"/>
              </a:spcBef>
              <a:buClr>
                <a:srgbClr val="FF6801"/>
              </a:buClr>
            </a:pPr>
            <a:r>
              <a:rPr lang="en-US" sz="1000" dirty="0">
                <a:solidFill>
                  <a:schemeClr val="tx2"/>
                </a:solidFill>
                <a:latin typeface="+mj-lt"/>
              </a:rPr>
              <a:t>Sources: A.M. Best, ISO; Insurance Information Institute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150113" y="0"/>
            <a:ext cx="6707887" cy="846138"/>
          </a:xfrm>
        </p:spPr>
        <p:txBody>
          <a:bodyPr>
            <a:noAutofit/>
          </a:bodyPr>
          <a:lstStyle/>
          <a:p>
            <a:r>
              <a:rPr lang="en-US" dirty="0" smtClean="0"/>
              <a:t>P/C </a:t>
            </a:r>
            <a:r>
              <a:rPr lang="en-US" dirty="0"/>
              <a:t>Industry Net Income After </a:t>
            </a:r>
            <a:r>
              <a:rPr lang="en-US" dirty="0" smtClean="0"/>
              <a:t>Taxes 1991–2016:Q1 </a:t>
            </a:r>
            <a:r>
              <a:rPr lang="en-US" dirty="0"/>
              <a:t>(Est.) </a:t>
            </a:r>
            <a:r>
              <a:rPr lang="en-US" altLang="en-US" dirty="0" smtClean="0"/>
              <a:t>(Millions)</a:t>
            </a:r>
            <a:endParaRPr lang="en-US" dirty="0"/>
          </a:p>
        </p:txBody>
      </p:sp>
      <p:sp>
        <p:nvSpPr>
          <p:cNvPr id="9" name="Rectangle 110"/>
          <p:cNvSpPr txBox="1">
            <a:spLocks noGrp="1" noChangeArrowheads="1"/>
          </p:cNvSpPr>
          <p:nvPr/>
        </p:nvSpPr>
        <p:spPr bwMode="auto">
          <a:xfrm>
            <a:off x="8839200" y="6560921"/>
            <a:ext cx="219075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fld id="{A6CFCDF4-A63C-4E71-B126-0EDF5BD96F0B}" type="slidenum">
              <a:rPr lang="en-US" altLang="en-US" sz="1050">
                <a:latin typeface="Arial" charset="0"/>
              </a:rPr>
              <a:pPr algn="ctr">
                <a:lnSpc>
                  <a:spcPct val="85000"/>
                </a:lnSpc>
                <a:buFontTx/>
                <a:buNone/>
              </a:pPr>
              <a:t>6</a:t>
            </a:fld>
            <a:endParaRPr lang="en-US" altLang="en-US" sz="1050" dirty="0"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0113" y="1847288"/>
            <a:ext cx="8822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$ Millions</a:t>
            </a:r>
            <a:endParaRPr lang="en-US" sz="12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295400" y="1381775"/>
            <a:ext cx="3657600" cy="1208023"/>
          </a:xfrm>
          <a:prstGeom prst="rect">
            <a:avLst/>
          </a:prstGeom>
          <a:noFill/>
          <a:ln w="12700">
            <a:solidFill>
              <a:schemeClr val="tx2"/>
            </a:solidFill>
          </a:ln>
          <a:extLst/>
        </p:spPr>
        <p:txBody>
          <a:bodyPr wrap="square" lIns="91440" tIns="91440" rIns="91440" bIns="91440">
            <a:spAutoFit/>
          </a:bodyPr>
          <a:lstStyle>
            <a:lvl1pPr marL="198438" indent="-1984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28600" indent="-228600" fontAlgn="base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chemeClr val="bg1"/>
              </a:buClr>
              <a:buFont typeface="Wingdings" panose="05000000000000000000" pitchFamily="2" charset="2"/>
              <a:buChar char=""/>
              <a:tabLst>
                <a:tab pos="1892300" algn="l"/>
                <a:tab pos="2120900" algn="l"/>
              </a:tabLst>
            </a:pPr>
            <a:r>
              <a:rPr lang="en-US" sz="1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2005 ROE*= 9.6%	</a:t>
            </a:r>
            <a:r>
              <a:rPr lang="en-US" sz="1000" dirty="0">
                <a:solidFill>
                  <a:schemeClr val="bg1"/>
                </a:solidFill>
                <a:latin typeface="+mj-lt"/>
                <a:cs typeface="Times New Roman" pitchFamily="18" charset="0"/>
                <a:sym typeface="Wingdings"/>
              </a:rPr>
              <a:t></a:t>
            </a:r>
            <a:r>
              <a:rPr lang="en-US" sz="1000" dirty="0">
                <a:solidFill>
                  <a:schemeClr val="tx2"/>
                </a:solidFill>
                <a:latin typeface="+mj-lt"/>
                <a:cs typeface="Times New Roman" pitchFamily="18" charset="0"/>
                <a:sym typeface="Wingdings"/>
              </a:rPr>
              <a:t>	</a:t>
            </a:r>
            <a:r>
              <a:rPr lang="en-US" sz="1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2011 ROAS1 = 3.5%</a:t>
            </a:r>
          </a:p>
          <a:p>
            <a:pPr marL="228600" indent="-228600" fontAlgn="base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chemeClr val="bg1"/>
              </a:buClr>
              <a:buFont typeface="Wingdings" panose="05000000000000000000" pitchFamily="2" charset="2"/>
              <a:buChar char="n"/>
              <a:tabLst>
                <a:tab pos="1892300" algn="l"/>
                <a:tab pos="2120900" algn="l"/>
              </a:tabLst>
            </a:pPr>
            <a:r>
              <a:rPr lang="en-US" sz="1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2006 ROE = 12.7%	</a:t>
            </a:r>
            <a:r>
              <a:rPr lang="en-US" sz="1000" dirty="0">
                <a:solidFill>
                  <a:schemeClr val="bg1"/>
                </a:solidFill>
                <a:latin typeface="+mj-lt"/>
                <a:cs typeface="Times New Roman" pitchFamily="18" charset="0"/>
                <a:sym typeface="Wingdings"/>
              </a:rPr>
              <a:t></a:t>
            </a:r>
            <a:r>
              <a:rPr lang="en-US" sz="1000" dirty="0">
                <a:solidFill>
                  <a:schemeClr val="tx2"/>
                </a:solidFill>
                <a:latin typeface="+mj-lt"/>
                <a:cs typeface="Times New Roman" pitchFamily="18" charset="0"/>
                <a:sym typeface="Wingdings"/>
              </a:rPr>
              <a:t>	</a:t>
            </a:r>
            <a:r>
              <a:rPr lang="en-US" sz="1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2012 ROAS1 = 5.9%</a:t>
            </a:r>
          </a:p>
          <a:p>
            <a:pPr marL="228600" indent="-228600" fontAlgn="base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chemeClr val="bg1"/>
              </a:buClr>
              <a:buFont typeface="Wingdings" panose="05000000000000000000" pitchFamily="2" charset="2"/>
              <a:buChar char="n"/>
              <a:tabLst>
                <a:tab pos="1892300" algn="l"/>
                <a:tab pos="2120900" algn="l"/>
              </a:tabLst>
            </a:pPr>
            <a:r>
              <a:rPr lang="en-US" sz="1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2007 ROE = 10.9%	</a:t>
            </a:r>
            <a:r>
              <a:rPr lang="en-US" sz="1000" dirty="0">
                <a:solidFill>
                  <a:schemeClr val="bg1"/>
                </a:solidFill>
                <a:latin typeface="+mj-lt"/>
                <a:cs typeface="Times New Roman" pitchFamily="18" charset="0"/>
                <a:sym typeface="Wingdings"/>
              </a:rPr>
              <a:t>	</a:t>
            </a:r>
            <a:r>
              <a:rPr lang="en-US" sz="1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2013 ROAS1 = 10.2%</a:t>
            </a:r>
          </a:p>
          <a:p>
            <a:pPr marL="228600" indent="-228600" fontAlgn="base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chemeClr val="bg1"/>
              </a:buClr>
              <a:buFont typeface="Wingdings" panose="05000000000000000000" pitchFamily="2" charset="2"/>
              <a:buChar char="n"/>
              <a:tabLst>
                <a:tab pos="1892300" algn="l"/>
                <a:tab pos="2120900" algn="l"/>
              </a:tabLst>
            </a:pPr>
            <a:r>
              <a:rPr lang="en-US" sz="1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2008 ROE = 0.1%	</a:t>
            </a:r>
            <a:r>
              <a:rPr lang="en-US" sz="1000" dirty="0">
                <a:solidFill>
                  <a:schemeClr val="bg1"/>
                </a:solidFill>
                <a:latin typeface="+mj-lt"/>
                <a:cs typeface="Times New Roman" pitchFamily="18" charset="0"/>
                <a:sym typeface="Wingdings"/>
              </a:rPr>
              <a:t>	</a:t>
            </a:r>
            <a:r>
              <a:rPr lang="en-US" sz="1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2014 ROAS1 = 8.4%</a:t>
            </a:r>
          </a:p>
          <a:p>
            <a:pPr marL="228600" indent="-228600" fontAlgn="base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chemeClr val="bg1"/>
              </a:buClr>
              <a:buFont typeface="Wingdings" panose="05000000000000000000" pitchFamily="2" charset="2"/>
              <a:buChar char="n"/>
              <a:tabLst>
                <a:tab pos="1892300" algn="l"/>
                <a:tab pos="2120900" algn="l"/>
              </a:tabLst>
            </a:pPr>
            <a:r>
              <a:rPr lang="en-US" sz="1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2009 ROE = 5.0%	</a:t>
            </a:r>
            <a:r>
              <a:rPr lang="en-US" sz="1000" dirty="0">
                <a:solidFill>
                  <a:schemeClr val="bg1"/>
                </a:solidFill>
                <a:latin typeface="+mj-lt"/>
                <a:cs typeface="Times New Roman" pitchFamily="18" charset="0"/>
                <a:sym typeface="Wingdings"/>
              </a:rPr>
              <a:t></a:t>
            </a:r>
            <a:r>
              <a:rPr lang="en-US" sz="1000" dirty="0">
                <a:solidFill>
                  <a:schemeClr val="tx2"/>
                </a:solidFill>
                <a:latin typeface="+mj-lt"/>
                <a:cs typeface="Times New Roman" pitchFamily="18" charset="0"/>
                <a:sym typeface="Wingdings"/>
              </a:rPr>
              <a:t>	</a:t>
            </a:r>
            <a:r>
              <a:rPr lang="en-US" sz="1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2015 ROAS = 8.4%</a:t>
            </a:r>
          </a:p>
          <a:p>
            <a:pPr marL="228600" indent="-228600" fontAlgn="base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chemeClr val="bg1"/>
              </a:buClr>
              <a:buFont typeface="Wingdings" panose="05000000000000000000" pitchFamily="2" charset="2"/>
              <a:buChar char="n"/>
              <a:tabLst>
                <a:tab pos="1892300" algn="l"/>
                <a:tab pos="2120900" algn="l"/>
              </a:tabLst>
            </a:pPr>
            <a:r>
              <a:rPr lang="en-US" sz="1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2010 ROE = 6.6%	</a:t>
            </a:r>
            <a:r>
              <a:rPr lang="en-US" sz="1000" dirty="0">
                <a:solidFill>
                  <a:schemeClr val="bg1"/>
                </a:solidFill>
                <a:latin typeface="+mj-lt"/>
                <a:cs typeface="Times New Roman" pitchFamily="18" charset="0"/>
                <a:sym typeface="Wingdings"/>
              </a:rPr>
              <a:t></a:t>
            </a:r>
            <a:r>
              <a:rPr lang="en-US" sz="1000" dirty="0">
                <a:solidFill>
                  <a:schemeClr val="tx2"/>
                </a:solidFill>
                <a:latin typeface="+mj-lt"/>
                <a:cs typeface="Times New Roman" pitchFamily="18" charset="0"/>
                <a:sym typeface="Wingdings"/>
              </a:rPr>
              <a:t>	</a:t>
            </a:r>
            <a:r>
              <a:rPr lang="en-US" sz="1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2016:Q1 ROAS = 7.9%</a:t>
            </a:r>
          </a:p>
        </p:txBody>
      </p:sp>
      <p:sp>
        <p:nvSpPr>
          <p:cNvPr id="15" name="PPTShape_0"/>
          <p:cNvSpPr>
            <a:spLocks noChangeArrowheads="1"/>
          </p:cNvSpPr>
          <p:nvPr/>
        </p:nvSpPr>
        <p:spPr bwMode="blackWhite">
          <a:xfrm>
            <a:off x="5334000" y="1249674"/>
            <a:ext cx="2073884" cy="736112"/>
          </a:xfrm>
          <a:prstGeom prst="wedgeRectCallout">
            <a:avLst>
              <a:gd name="adj1" fmla="val 109934"/>
              <a:gd name="adj2" fmla="val 416018"/>
            </a:avLst>
          </a:prstGeom>
          <a:solidFill>
            <a:srgbClr val="002060"/>
          </a:solidFill>
          <a:ln w="28575" algn="ctr">
            <a:noFill/>
            <a:miter lim="800000"/>
            <a:headEnd/>
            <a:tailEnd/>
          </a:ln>
        </p:spPr>
        <p:txBody>
          <a:bodyPr lIns="130622" tIns="130622" rIns="130622" bIns="130622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Font typeface="Wingdings" panose="05000000000000000000" pitchFamily="2" charset="2"/>
              <a:buNone/>
            </a:pPr>
            <a:r>
              <a:rPr lang="en-US" sz="1100" b="1" dirty="0">
                <a:solidFill>
                  <a:schemeClr val="bg1"/>
                </a:solidFill>
              </a:rPr>
              <a:t>Net income in Q1:2016 on an annualized basis was on track to match full-year 2015</a:t>
            </a:r>
          </a:p>
        </p:txBody>
      </p:sp>
    </p:spTree>
    <p:extLst>
      <p:ext uri="{BB962C8B-B14F-4D97-AF65-F5344CB8AC3E}">
        <p14:creationId xmlns:p14="http://schemas.microsoft.com/office/powerpoint/2010/main" val="146801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8676778"/>
              </p:ext>
            </p:extLst>
          </p:nvPr>
        </p:nvGraphicFramePr>
        <p:xfrm>
          <a:off x="391550" y="1454675"/>
          <a:ext cx="8077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7088" y="152400"/>
            <a:ext cx="6553200" cy="846138"/>
          </a:xfrm>
        </p:spPr>
        <p:txBody>
          <a:bodyPr>
            <a:noAutofit/>
          </a:bodyPr>
          <a:lstStyle/>
          <a:p>
            <a:pPr eaLnBrk="0" hangingPunct="0">
              <a:lnSpc>
                <a:spcPct val="85000"/>
              </a:lnSpc>
              <a:spcBef>
                <a:spcPct val="20000"/>
              </a:spcBef>
              <a:defRPr/>
            </a:pPr>
            <a:r>
              <a:rPr lang="en-US" dirty="0"/>
              <a:t>Property/Casualty Insurance </a:t>
            </a:r>
            <a:r>
              <a:rPr lang="en-US" dirty="0" smtClean="0"/>
              <a:t>Industry </a:t>
            </a:r>
            <a:r>
              <a:rPr lang="en-US" dirty="0"/>
              <a:t>Investment Income: </a:t>
            </a:r>
            <a:r>
              <a:rPr lang="en-US" dirty="0" smtClean="0"/>
              <a:t>2000–2016:Q1</a:t>
            </a:r>
            <a:endParaRPr lang="en-US" baseline="30000" dirty="0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blackWhite">
          <a:xfrm>
            <a:off x="685800" y="5522843"/>
            <a:ext cx="7924800" cy="8382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bIns="64008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  <a:buNone/>
            </a:pPr>
            <a:r>
              <a:rPr lang="en-US" sz="1400" b="1" dirty="0">
                <a:latin typeface="+mj-lt"/>
                <a:cs typeface="Arial" charset="0"/>
              </a:rPr>
              <a:t>Due to persistently low interest rates, investment income fell in 2012, 2013 and 2014 but showed a small (1.9%) increase in 2015—another drop in 2016 seems likely</a:t>
            </a:r>
          </a:p>
        </p:txBody>
      </p:sp>
      <p:sp>
        <p:nvSpPr>
          <p:cNvPr id="8" name="Rectangle 110"/>
          <p:cNvSpPr txBox="1">
            <a:spLocks noGrp="1" noChangeArrowheads="1"/>
          </p:cNvSpPr>
          <p:nvPr/>
        </p:nvSpPr>
        <p:spPr bwMode="auto">
          <a:xfrm>
            <a:off x="8839200" y="6664325"/>
            <a:ext cx="219075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fld id="{A6CFCDF4-A63C-4E71-B126-0EDF5BD96F0B}" type="slidenum">
              <a:rPr lang="en-US" altLang="en-US" sz="1050">
                <a:latin typeface="Arial" charset="0"/>
              </a:rPr>
              <a:pPr algn="ctr">
                <a:lnSpc>
                  <a:spcPct val="85000"/>
                </a:lnSpc>
                <a:buFontTx/>
                <a:buNone/>
              </a:pPr>
              <a:t>7</a:t>
            </a:fld>
            <a:endParaRPr lang="en-US" altLang="en-US" sz="1050" dirty="0">
              <a:latin typeface="Arial" charset="0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-76201" y="6247337"/>
            <a:ext cx="8915401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365760" tIns="0" rIns="0" bIns="137160" anchor="b">
            <a:spAutoFit/>
          </a:bodyPr>
          <a:lstStyle/>
          <a:p>
            <a:r>
              <a:rPr lang="en-US" sz="1100" dirty="0">
                <a:solidFill>
                  <a:schemeClr val="tx2"/>
                </a:solidFill>
                <a:latin typeface="+mj-lt"/>
              </a:rPr>
              <a:t>1 Investment gains consist primarily of interest and stock dividends. </a:t>
            </a:r>
            <a:br>
              <a:rPr lang="en-US" sz="1100" dirty="0">
                <a:solidFill>
                  <a:schemeClr val="tx2"/>
                </a:solidFill>
                <a:latin typeface="+mj-lt"/>
              </a:rPr>
            </a:br>
            <a:r>
              <a:rPr lang="en-US" sz="1100" dirty="0">
                <a:solidFill>
                  <a:schemeClr val="tx2"/>
                </a:solidFill>
                <a:latin typeface="+mj-lt"/>
              </a:rPr>
              <a:t>*2014 figure is estimated based on annualized data through Q3.</a:t>
            </a:r>
          </a:p>
          <a:p>
            <a:r>
              <a:rPr lang="en-US" sz="1100" dirty="0">
                <a:solidFill>
                  <a:schemeClr val="tx2"/>
                </a:solidFill>
                <a:latin typeface="+mj-lt"/>
              </a:rPr>
              <a:t>Sources: ISO; Insurance Information Institute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black">
          <a:xfrm>
            <a:off x="152400" y="1268984"/>
            <a:ext cx="8221662" cy="1938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143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225A7A"/>
                </a:solidFill>
                <a:latin typeface="Arial" charset="0"/>
                <a:cs typeface="Arial" charset="0"/>
              </a:rPr>
              <a:t>($ Billions)</a:t>
            </a:r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blackWhite">
          <a:xfrm>
            <a:off x="6082836" y="1268984"/>
            <a:ext cx="2489664" cy="795771"/>
          </a:xfrm>
          <a:prstGeom prst="wedgeRectCallout">
            <a:avLst>
              <a:gd name="adj1" fmla="val 35221"/>
              <a:gd name="adj2" fmla="val 164880"/>
            </a:avLst>
          </a:prstGeom>
          <a:gradFill rotWithShape="1">
            <a:gsLst>
              <a:gs pos="0">
                <a:srgbClr val="0070C0"/>
              </a:gs>
              <a:gs pos="100000">
                <a:srgbClr val="00B0F0"/>
              </a:gs>
            </a:gsLst>
            <a:lin ang="54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tIns="91440" bIns="91440" anchor="ctr"/>
          <a:lstStyle/>
          <a:p>
            <a:pPr marL="0" marR="0" lvl="0" indent="0" algn="ctr" defTabSz="91440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charset="0"/>
              </a:rPr>
              <a:t>Investment earnings are still below their 2007 pre-crisis peak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98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2932085"/>
              </p:ext>
            </p:extLst>
          </p:nvPr>
        </p:nvGraphicFramePr>
        <p:xfrm>
          <a:off x="191123" y="1722315"/>
          <a:ext cx="8648077" cy="3611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1123" y="50688"/>
            <a:ext cx="6934200" cy="8461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Policyholder Surplus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2006:Q4 – 2016:Q1</a:t>
            </a:r>
            <a:endParaRPr lang="en-US" dirty="0"/>
          </a:p>
        </p:txBody>
      </p:sp>
      <p:sp>
        <p:nvSpPr>
          <p:cNvPr id="9" name="Rectangle 110"/>
          <p:cNvSpPr txBox="1">
            <a:spLocks noGrp="1" noChangeArrowheads="1"/>
          </p:cNvSpPr>
          <p:nvPr/>
        </p:nvSpPr>
        <p:spPr bwMode="auto">
          <a:xfrm>
            <a:off x="8839200" y="6664325"/>
            <a:ext cx="219075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fld id="{A6CFCDF4-A63C-4E71-B126-0EDF5BD96F0B}" type="slidenum">
              <a:rPr lang="en-US" altLang="en-US" sz="1050">
                <a:latin typeface="Arial" charset="0"/>
              </a:rPr>
              <a:pPr algn="ctr">
                <a:lnSpc>
                  <a:spcPct val="85000"/>
                </a:lnSpc>
                <a:buFontTx/>
                <a:buNone/>
              </a:pPr>
              <a:t>8</a:t>
            </a:fld>
            <a:endParaRPr lang="en-US" altLang="en-US" sz="1050" dirty="0">
              <a:latin typeface="Arial" charset="0"/>
            </a:endParaRP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black">
          <a:xfrm>
            <a:off x="192088" y="1596541"/>
            <a:ext cx="8221662" cy="220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1143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($ Billions)</a:t>
            </a: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blackWhite">
          <a:xfrm>
            <a:off x="1371600" y="1665381"/>
            <a:ext cx="1696563" cy="568325"/>
          </a:xfrm>
          <a:prstGeom prst="wedgeRectCallout">
            <a:avLst>
              <a:gd name="adj1" fmla="val -42277"/>
              <a:gd name="adj2" fmla="val 193344"/>
            </a:avLst>
          </a:prstGeom>
          <a:gradFill rotWithShape="1">
            <a:gsLst>
              <a:gs pos="0">
                <a:schemeClr val="accent1"/>
              </a:gs>
              <a:gs pos="100000">
                <a:srgbClr val="173C51"/>
              </a:gs>
            </a:gsLst>
            <a:lin ang="5400000" scaled="1"/>
          </a:gradFill>
          <a:ln w="28575" algn="ctr">
            <a:solidFill>
              <a:schemeClr val="bg1"/>
            </a:solidFill>
            <a:miter lim="800000"/>
            <a:headEnd/>
            <a:tailEnd/>
          </a:ln>
        </p:spPr>
        <p:txBody>
          <a:bodyPr tIns="91440" bIns="91440" anchor="ctr"/>
          <a:lstStyle/>
          <a:p>
            <a:pPr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Font typeface="Wingdings" pitchFamily="2" charset="2"/>
              <a:buNone/>
            </a:pPr>
            <a:r>
              <a:rPr lang="en-US" sz="14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2007:Q3</a:t>
            </a:r>
            <a:r>
              <a:rPr lang="en-US" sz="1400" b="1" dirty="0">
                <a:solidFill>
                  <a:srgbClr val="FFFFFF"/>
                </a:solidFill>
                <a:latin typeface="Arial" charset="0"/>
                <a:cs typeface="Arial" charset="0"/>
              </a:rPr>
              <a:t/>
            </a:r>
            <a:br>
              <a:rPr lang="en-US" sz="1400" b="1" dirty="0">
                <a:solidFill>
                  <a:srgbClr val="FFFFFF"/>
                </a:solidFill>
                <a:latin typeface="Arial" charset="0"/>
                <a:cs typeface="Arial" charset="0"/>
              </a:rPr>
            </a:br>
            <a:r>
              <a:rPr lang="en-US" sz="14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Pre-Crisis Peak</a:t>
            </a:r>
            <a:endParaRPr lang="en-US" sz="1400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PPTShape_2"/>
          <p:cNvSpPr>
            <a:spLocks noChangeArrowheads="1"/>
          </p:cNvSpPr>
          <p:nvPr/>
        </p:nvSpPr>
        <p:spPr bwMode="blackWhite">
          <a:xfrm>
            <a:off x="3486511" y="1665380"/>
            <a:ext cx="2563812" cy="568325"/>
          </a:xfrm>
          <a:prstGeom prst="wedgeRectCallout">
            <a:avLst>
              <a:gd name="adj1" fmla="val 6999"/>
              <a:gd name="adj2" fmla="val 157009"/>
            </a:avLst>
          </a:prstGeom>
          <a:gradFill rotWithShape="1">
            <a:gsLst>
              <a:gs pos="0">
                <a:schemeClr val="accent1"/>
              </a:gs>
              <a:gs pos="100000">
                <a:srgbClr val="173C51"/>
              </a:gs>
            </a:gsLst>
            <a:lin ang="5400000" scaled="1"/>
          </a:gradFill>
          <a:ln w="28575" algn="ctr">
            <a:solidFill>
              <a:schemeClr val="bg1"/>
            </a:solidFill>
            <a:miter lim="800000"/>
            <a:headEnd/>
            <a:tailEnd/>
          </a:ln>
        </p:spPr>
        <p:txBody>
          <a:bodyPr tIns="91440" bIns="91440" anchor="ctr"/>
          <a:lstStyle/>
          <a:p>
            <a:pPr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Font typeface="Wingdings" pitchFamily="2" charset="2"/>
              <a:buNone/>
            </a:pPr>
            <a:r>
              <a:rPr lang="en-US" sz="14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Drop due to near-record 2011 CAT losses</a:t>
            </a:r>
            <a:endParaRPr lang="en-US" sz="1400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-76200" y="6575615"/>
            <a:ext cx="2009944" cy="28238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365760" tIns="0" rIns="0" bIns="137160" anchor="b">
            <a:spAutoFit/>
          </a:bodyPr>
          <a:lstStyle/>
          <a:p>
            <a:pPr eaLnBrk="0" fontAlgn="base" hangingPunct="0">
              <a:lnSpc>
                <a:spcPct val="85000"/>
              </a:lnSpc>
              <a:spcBef>
                <a:spcPct val="25000"/>
              </a:spcBef>
              <a:spcAft>
                <a:spcPct val="0"/>
              </a:spcAft>
              <a:buClr>
                <a:srgbClr val="FF6801"/>
              </a:buClr>
              <a:buFont typeface="Wingdings" pitchFamily="2" charset="2"/>
              <a:buNone/>
            </a:pPr>
            <a:r>
              <a:rPr lang="en-US" sz="1100" dirty="0">
                <a:solidFill>
                  <a:srgbClr val="000000"/>
                </a:solidFill>
                <a:latin typeface="Arial" charset="0"/>
                <a:cs typeface="Arial" charset="0"/>
              </a:rPr>
              <a:t>Sources: ISO, A.M .Best.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191123" y="5750163"/>
            <a:ext cx="304093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1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2010:Q1 data includes </a:t>
            </a:r>
            <a:r>
              <a:rPr lang="en-US" sz="1100" dirty="0">
                <a:solidFill>
                  <a:srgbClr val="000000"/>
                </a:solidFill>
                <a:latin typeface="Arial" charset="0"/>
                <a:cs typeface="Arial" charset="0"/>
              </a:rPr>
              <a:t>$22.5B of paid-in capital from a holding company parent for one insurer’s investment in a non-insurance </a:t>
            </a:r>
            <a:r>
              <a:rPr lang="en-US" sz="11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business.</a:t>
            </a:r>
            <a:endParaRPr lang="en-US" sz="11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AutoShape 7"/>
          <p:cNvSpPr>
            <a:spLocks noChangeArrowheads="1"/>
          </p:cNvSpPr>
          <p:nvPr/>
        </p:nvSpPr>
        <p:spPr bwMode="blackWhite">
          <a:xfrm>
            <a:off x="191123" y="5181600"/>
            <a:ext cx="8648077" cy="568527"/>
          </a:xfrm>
          <a:prstGeom prst="wedgeRectCallout">
            <a:avLst>
              <a:gd name="adj1" fmla="val 49752"/>
              <a:gd name="adj2" fmla="val 22257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66275"/>
                  <a:invGamma/>
                </a:schemeClr>
              </a:gs>
            </a:gsLst>
            <a:lin ang="5400000" scaled="1"/>
          </a:gradFill>
          <a:ln w="2857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tIns="91440" bIns="91440" anchor="ctr"/>
          <a:lstStyle/>
          <a:p>
            <a:pPr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lang="en-US" sz="1600" b="1" dirty="0">
                <a:solidFill>
                  <a:srgbClr val="FFFFFF"/>
                </a:solidFill>
                <a:latin typeface="Arial" charset="0"/>
                <a:cs typeface="Arial" charset="0"/>
              </a:rPr>
              <a:t>The </a:t>
            </a:r>
            <a:r>
              <a:rPr lang="en-US" sz="16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industry </a:t>
            </a:r>
            <a:r>
              <a:rPr lang="en-US" sz="1600" b="1" dirty="0">
                <a:solidFill>
                  <a:srgbClr val="FFFFFF"/>
                </a:solidFill>
                <a:latin typeface="Arial" charset="0"/>
                <a:cs typeface="Arial" charset="0"/>
              </a:rPr>
              <a:t>now has $1 of surplus for every $</a:t>
            </a:r>
            <a:r>
              <a:rPr lang="en-US" sz="16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0.77 </a:t>
            </a:r>
            <a:r>
              <a:rPr lang="en-US" sz="1600" b="1" dirty="0">
                <a:solidFill>
                  <a:srgbClr val="FFFFFF"/>
                </a:solidFill>
                <a:latin typeface="Arial" charset="0"/>
                <a:cs typeface="Arial" charset="0"/>
              </a:rPr>
              <a:t>of </a:t>
            </a:r>
            <a:r>
              <a:rPr lang="en-US" sz="16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NPW,</a:t>
            </a:r>
            <a:br>
              <a:rPr lang="en-US" sz="16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</a:br>
            <a:r>
              <a:rPr lang="en-US" sz="16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close to the </a:t>
            </a:r>
            <a:r>
              <a:rPr lang="en-US" sz="1600" b="1" dirty="0">
                <a:solidFill>
                  <a:srgbClr val="FFFFFF"/>
                </a:solidFill>
                <a:latin typeface="Arial" charset="0"/>
                <a:cs typeface="Arial" charset="0"/>
              </a:rPr>
              <a:t>strongest claims-paying status in its history.</a:t>
            </a: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blackWhite">
          <a:xfrm>
            <a:off x="3515086" y="5776563"/>
            <a:ext cx="5324114" cy="592217"/>
          </a:xfrm>
          <a:prstGeom prst="rect">
            <a:avLst/>
          </a:prstGeom>
          <a:gradFill rotWithShape="1">
            <a:gsLst>
              <a:gs pos="0">
                <a:srgbClr val="00B0F0"/>
              </a:gs>
              <a:gs pos="100000">
                <a:srgbClr val="0070C0"/>
              </a:gs>
            </a:gsLst>
            <a:lin ang="5400000" scaled="1"/>
          </a:gradFill>
          <a:ln w="12700" algn="ctr">
            <a:solidFill>
              <a:srgbClr val="FF6801"/>
            </a:solidFill>
            <a:miter lim="800000"/>
            <a:headEnd/>
            <a:tailEnd/>
          </a:ln>
        </p:spPr>
        <p:txBody>
          <a:bodyPr bIns="64008" anchor="ctr"/>
          <a:lstStyle/>
          <a:p>
            <a:pPr algn="ctr" fontAlgn="base">
              <a:lnSpc>
                <a:spcPct val="95000"/>
              </a:lnSpc>
              <a:spcBef>
                <a:spcPct val="2500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The P/C insurance industry entered 2016</a:t>
            </a:r>
            <a:br>
              <a:rPr lang="en-US" sz="16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</a:br>
            <a:r>
              <a:rPr lang="en-US" sz="16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in very strong financial condition.</a:t>
            </a:r>
            <a:endParaRPr lang="en-US" sz="1600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PPTShape_1"/>
          <p:cNvSpPr>
            <a:spLocks noChangeArrowheads="1"/>
          </p:cNvSpPr>
          <p:nvPr/>
        </p:nvSpPr>
        <p:spPr bwMode="blackWhite">
          <a:xfrm>
            <a:off x="5638800" y="3633136"/>
            <a:ext cx="2677099" cy="497618"/>
          </a:xfrm>
          <a:prstGeom prst="wedgeRectCallout">
            <a:avLst>
              <a:gd name="adj1" fmla="val 60270"/>
              <a:gd name="adj2" fmla="val -145744"/>
            </a:avLst>
          </a:prstGeom>
          <a:solidFill>
            <a:srgbClr val="0070C0"/>
          </a:solidFill>
          <a:ln w="28575" algn="ctr">
            <a:noFill/>
            <a:miter lim="800000"/>
            <a:headEnd/>
            <a:tailEnd/>
          </a:ln>
        </p:spPr>
        <p:txBody>
          <a:bodyPr lIns="130622" tIns="130622" rIns="130622" bIns="130622" anchor="ctr"/>
          <a:lstStyle/>
          <a:p>
            <a:pPr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Font typeface="Wingdings" pitchFamily="2" charset="2"/>
              <a:buNone/>
            </a:pPr>
            <a:r>
              <a:rPr lang="en-US" sz="1200" b="1" dirty="0">
                <a:solidFill>
                  <a:srgbClr val="FFFFFF"/>
                </a:solidFill>
                <a:latin typeface="+mj-lt"/>
                <a:cs typeface="Arial" charset="0"/>
              </a:rPr>
              <a:t>Surplus as of </a:t>
            </a:r>
            <a:r>
              <a:rPr lang="en-US" sz="1200" b="1" dirty="0">
                <a:solidFill>
                  <a:srgbClr val="FFFFFF"/>
                </a:solidFill>
                <a:latin typeface="+mj-lt"/>
              </a:rPr>
              <a:t>3</a:t>
            </a:r>
            <a:r>
              <a:rPr lang="en-US" sz="1200" b="1" dirty="0">
                <a:solidFill>
                  <a:srgbClr val="FFFFFF"/>
                </a:solidFill>
                <a:latin typeface="+mj-lt"/>
                <a:cs typeface="Arial" charset="0"/>
              </a:rPr>
              <a:t>/31/16 stood at a record high of $676.3B</a:t>
            </a:r>
          </a:p>
        </p:txBody>
      </p:sp>
    </p:spTree>
    <p:extLst>
      <p:ext uri="{BB962C8B-B14F-4D97-AF65-F5344CB8AC3E}">
        <p14:creationId xmlns:p14="http://schemas.microsoft.com/office/powerpoint/2010/main" val="2699119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7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9" grpId="0" animBg="1"/>
      <p:bldP spid="23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7741" y="64441"/>
            <a:ext cx="6518028" cy="846138"/>
          </a:xfrm>
        </p:spPr>
        <p:txBody>
          <a:bodyPr>
            <a:noAutofit/>
          </a:bodyPr>
          <a:lstStyle/>
          <a:p>
            <a:pPr eaLnBrk="0" hangingPunct="0">
              <a:defRPr/>
            </a:pPr>
            <a:r>
              <a:rPr lang="en-US" altLang="en-US" dirty="0"/>
              <a:t>Net Premium Growth (All P/C Lines): Annual Change, </a:t>
            </a:r>
            <a:r>
              <a:rPr lang="en-US" altLang="en-US" dirty="0" smtClean="0"/>
              <a:t>1971 — 2015:Q3P</a:t>
            </a:r>
            <a:endParaRPr lang="en-US" altLang="en-US" dirty="0"/>
          </a:p>
        </p:txBody>
      </p:sp>
      <p:sp>
        <p:nvSpPr>
          <p:cNvPr id="13" name="Rectangle 110"/>
          <p:cNvSpPr txBox="1">
            <a:spLocks noGrp="1" noChangeArrowheads="1"/>
          </p:cNvSpPr>
          <p:nvPr/>
        </p:nvSpPr>
        <p:spPr bwMode="auto">
          <a:xfrm>
            <a:off x="8839200" y="6664325"/>
            <a:ext cx="219075" cy="13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5000"/>
              </a:lnSpc>
              <a:buFontTx/>
              <a:buNone/>
            </a:pPr>
            <a:fld id="{A6CFCDF4-A63C-4E71-B126-0EDF5BD96F0B}" type="slidenum">
              <a:rPr lang="en-US" altLang="en-US" sz="1050">
                <a:latin typeface="Arial" charset="0"/>
              </a:rPr>
              <a:pPr algn="ctr">
                <a:lnSpc>
                  <a:spcPct val="85000"/>
                </a:lnSpc>
                <a:buFontTx/>
                <a:buNone/>
              </a:pPr>
              <a:t>9</a:t>
            </a:fld>
            <a:endParaRPr lang="en-US" altLang="en-US" sz="1050" dirty="0">
              <a:latin typeface="Arial" charset="0"/>
            </a:endParaRPr>
          </a:p>
        </p:txBody>
      </p:sp>
      <p:sp>
        <p:nvSpPr>
          <p:cNvPr id="43" name="Rectangle 13"/>
          <p:cNvSpPr>
            <a:spLocks noChangeArrowheads="1"/>
          </p:cNvSpPr>
          <p:nvPr/>
        </p:nvSpPr>
        <p:spPr bwMode="auto">
          <a:xfrm>
            <a:off x="-101600" y="6324600"/>
            <a:ext cx="7569200" cy="567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0" tIns="0" rIns="0" bIns="137160" anchor="b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FF6801"/>
              </a:buClr>
              <a:buFont typeface="Wingdings" panose="05000000000000000000" pitchFamily="2" charset="2"/>
              <a:buNone/>
            </a:pPr>
            <a:r>
              <a:rPr lang="en-US" altLang="en-US" sz="1100" dirty="0">
                <a:solidFill>
                  <a:srgbClr val="000000"/>
                </a:solidFill>
              </a:rPr>
              <a:t> </a:t>
            </a:r>
            <a:endParaRPr lang="en-US" altLang="en-US" sz="10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buClr>
                <a:srgbClr val="FF6801"/>
              </a:buClr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</a:rPr>
              <a:t>Shaded areas denote “hard market” periods</a:t>
            </a:r>
          </a:p>
          <a:p>
            <a:pPr>
              <a:lnSpc>
                <a:spcPct val="90000"/>
              </a:lnSpc>
              <a:buClr>
                <a:srgbClr val="FF6801"/>
              </a:buClr>
              <a:buFont typeface="Wingdings" panose="05000000000000000000" pitchFamily="2" charset="2"/>
              <a:buNone/>
            </a:pPr>
            <a:r>
              <a:rPr lang="en-US" altLang="en-US" sz="1000" dirty="0">
                <a:solidFill>
                  <a:srgbClr val="000000"/>
                </a:solidFill>
              </a:rPr>
              <a:t>Sources:  A.M. Best (1971-2013), ISO (</a:t>
            </a:r>
            <a:r>
              <a:rPr lang="en-US" altLang="en-US" sz="1000" dirty="0" smtClean="0">
                <a:solidFill>
                  <a:srgbClr val="000000"/>
                </a:solidFill>
              </a:rPr>
              <a:t>2014-15).</a:t>
            </a:r>
            <a:endParaRPr lang="en-US" altLang="en-US" sz="1000" dirty="0">
              <a:solidFill>
                <a:srgbClr val="00000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99811" y="1600200"/>
            <a:ext cx="8159912" cy="4659020"/>
            <a:chOff x="126206" y="1263548"/>
            <a:chExt cx="8955882" cy="5297591"/>
          </a:xfrm>
        </p:grpSpPr>
        <p:sp>
          <p:nvSpPr>
            <p:cNvPr id="18" name="Rectangle 6"/>
            <p:cNvSpPr>
              <a:spLocks noChangeArrowheads="1"/>
            </p:cNvSpPr>
            <p:nvPr/>
          </p:nvSpPr>
          <p:spPr bwMode="auto">
            <a:xfrm>
              <a:off x="1673046" y="1836738"/>
              <a:ext cx="708025" cy="3754437"/>
            </a:xfrm>
            <a:prstGeom prst="rect">
              <a:avLst/>
            </a:prstGeom>
            <a:solidFill>
              <a:srgbClr val="225A7A">
                <a:alpha val="2392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3258243" y="1836738"/>
              <a:ext cx="709612" cy="3754437"/>
            </a:xfrm>
            <a:prstGeom prst="rect">
              <a:avLst/>
            </a:prstGeom>
            <a:solidFill>
              <a:srgbClr val="225A7A">
                <a:alpha val="2392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22" name="Rectangle 16"/>
            <p:cNvSpPr>
              <a:spLocks noChangeArrowheads="1"/>
            </p:cNvSpPr>
            <p:nvPr/>
          </p:nvSpPr>
          <p:spPr bwMode="auto">
            <a:xfrm>
              <a:off x="6092623" y="1822450"/>
              <a:ext cx="708025" cy="3754438"/>
            </a:xfrm>
            <a:prstGeom prst="rect">
              <a:avLst/>
            </a:prstGeom>
            <a:solidFill>
              <a:srgbClr val="225A7A">
                <a:alpha val="2392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23" name="Object 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843999773"/>
                </p:ext>
              </p:extLst>
            </p:nvPr>
          </p:nvGraphicFramePr>
          <p:xfrm>
            <a:off x="363538" y="1927226"/>
            <a:ext cx="8718550" cy="46339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7" name="Chart" r:id="rId4" imgW="8591428" imgH="4571923" progId="MSGraph.Chart.8">
                    <p:embed followColorScheme="full"/>
                  </p:oleObj>
                </mc:Choice>
                <mc:Fallback>
                  <p:oleObj name="Chart" r:id="rId4" imgW="8591428" imgH="4571923" progId="MSGraph.Chart.8">
                    <p:embed followColorScheme="full"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gray">
                        <a:xfrm>
                          <a:off x="363538" y="1927226"/>
                          <a:ext cx="8718550" cy="46339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" name="Rectangle 5"/>
            <p:cNvSpPr>
              <a:spLocks noChangeArrowheads="1"/>
            </p:cNvSpPr>
            <p:nvPr/>
          </p:nvSpPr>
          <p:spPr bwMode="black">
            <a:xfrm>
              <a:off x="126206" y="1263548"/>
              <a:ext cx="8221662" cy="220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143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1143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1143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1143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1143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1143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1143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1143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1143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</a:pPr>
              <a:r>
                <a:rPr lang="en-US" altLang="en-US" sz="1600" b="1" dirty="0">
                  <a:solidFill>
                    <a:srgbClr val="225A7A"/>
                  </a:solidFill>
                </a:rPr>
                <a:t>(Percent)</a:t>
              </a:r>
            </a:p>
          </p:txBody>
        </p:sp>
        <p:sp>
          <p:nvSpPr>
            <p:cNvPr id="25" name="Text Box 10"/>
            <p:cNvSpPr txBox="1">
              <a:spLocks noChangeArrowheads="1"/>
            </p:cNvSpPr>
            <p:nvPr/>
          </p:nvSpPr>
          <p:spPr bwMode="auto">
            <a:xfrm>
              <a:off x="1449388" y="1493838"/>
              <a:ext cx="10668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F3300"/>
                </a:buClr>
                <a:buFont typeface="Wingdings" panose="05000000000000000000" pitchFamily="2" charset="2"/>
                <a:buNone/>
              </a:pPr>
              <a:r>
                <a:rPr lang="en-US" altLang="en-US" sz="1400" b="1" dirty="0">
                  <a:solidFill>
                    <a:srgbClr val="000000"/>
                  </a:solidFill>
                </a:rPr>
                <a:t>1975-78</a:t>
              </a:r>
            </a:p>
          </p:txBody>
        </p:sp>
        <p:sp>
          <p:nvSpPr>
            <p:cNvPr id="26" name="Text Box 11"/>
            <p:cNvSpPr txBox="1">
              <a:spLocks noChangeArrowheads="1"/>
            </p:cNvSpPr>
            <p:nvPr/>
          </p:nvSpPr>
          <p:spPr bwMode="auto">
            <a:xfrm>
              <a:off x="3170238" y="1493838"/>
              <a:ext cx="10668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F3300"/>
                </a:buClr>
                <a:buFont typeface="Wingdings" panose="05000000000000000000" pitchFamily="2" charset="2"/>
                <a:buNone/>
              </a:pPr>
              <a:r>
                <a:rPr lang="en-US" altLang="en-US" sz="1400" b="1">
                  <a:solidFill>
                    <a:srgbClr val="000000"/>
                  </a:solidFill>
                </a:rPr>
                <a:t>1984-87</a:t>
              </a:r>
            </a:p>
          </p:txBody>
        </p:sp>
        <p:sp>
          <p:nvSpPr>
            <p:cNvPr id="27" name="Text Box 12"/>
            <p:cNvSpPr txBox="1">
              <a:spLocks noChangeArrowheads="1"/>
            </p:cNvSpPr>
            <p:nvPr/>
          </p:nvSpPr>
          <p:spPr bwMode="auto">
            <a:xfrm>
              <a:off x="6048375" y="1493838"/>
              <a:ext cx="10668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Clr>
                  <a:srgbClr val="FF3300"/>
                </a:buClr>
                <a:buFont typeface="Wingdings" panose="05000000000000000000" pitchFamily="2" charset="2"/>
                <a:buNone/>
              </a:pPr>
              <a:r>
                <a:rPr lang="en-US" altLang="en-US" sz="1400" b="1">
                  <a:solidFill>
                    <a:srgbClr val="000000"/>
                  </a:solidFill>
                </a:rPr>
                <a:t>2000-03</a:t>
              </a:r>
            </a:p>
          </p:txBody>
        </p:sp>
        <p:sp>
          <p:nvSpPr>
            <p:cNvPr id="28" name="AutoShape 14"/>
            <p:cNvSpPr>
              <a:spLocks noChangeArrowheads="1"/>
            </p:cNvSpPr>
            <p:nvPr/>
          </p:nvSpPr>
          <p:spPr bwMode="blackWhite">
            <a:xfrm>
              <a:off x="5090910" y="1925638"/>
              <a:ext cx="2711450" cy="1046162"/>
            </a:xfrm>
            <a:prstGeom prst="wedgeRectCallout">
              <a:avLst>
                <a:gd name="adj1" fmla="val 42574"/>
                <a:gd name="adj2" fmla="val 275375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173C51"/>
                </a:gs>
              </a:gsLst>
              <a:lin ang="5400000" scaled="1"/>
            </a:gradFill>
            <a:ln w="2857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tIns="91440" bIns="91440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lnSpc>
                  <a:spcPct val="9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FFFF"/>
                </a:buClr>
                <a:buFont typeface="Wingdings" panose="05000000000000000000" pitchFamily="2" charset="2"/>
                <a:buNone/>
              </a:pPr>
              <a:r>
                <a:rPr lang="en-US" altLang="en-US" sz="1200" b="1" dirty="0">
                  <a:solidFill>
                    <a:srgbClr val="FFFFFF"/>
                  </a:solidFill>
                </a:rPr>
                <a:t>Net Written Premiums Fell 0.7% in 2007 (First Decline Since 1943) by 2.0% in 2008, and 4.2% in 2009, the First 3-Year Decline Since 1930-33.</a:t>
              </a:r>
            </a:p>
          </p:txBody>
        </p:sp>
        <p:sp>
          <p:nvSpPr>
            <p:cNvPr id="30" name="Text Box 6"/>
            <p:cNvSpPr txBox="1">
              <a:spLocks noChangeArrowheads="1"/>
            </p:cNvSpPr>
            <p:nvPr/>
          </p:nvSpPr>
          <p:spPr bwMode="blackWhite">
            <a:xfrm>
              <a:off x="4194410" y="3171882"/>
              <a:ext cx="1671658" cy="930796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6275"/>
                    <a:invGamma/>
                  </a:schemeClr>
                </a:gs>
              </a:gsLst>
              <a:lin ang="5400000" scaled="1"/>
            </a:gradFill>
            <a:ln w="28575" algn="ctr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tIns="91440" bIns="91440" anchor="ctr"/>
            <a:lstStyle/>
            <a:p>
              <a:pPr algn="ctr" eaLnBrk="0" fontAlgn="base" hangingPunct="0">
                <a:lnSpc>
                  <a:spcPct val="85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FFFF"/>
                </a:buClr>
                <a:buFont typeface="Wingdings" pitchFamily="2" charset="2"/>
                <a:buNone/>
                <a:defRPr/>
              </a:pPr>
              <a:r>
                <a:rPr lang="en-US" sz="1200" b="1" u="sng" dirty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Outlook</a:t>
              </a:r>
            </a:p>
            <a:p>
              <a:pPr algn="ctr" eaLnBrk="0" fontAlgn="base" hangingPunct="0">
                <a:lnSpc>
                  <a:spcPct val="85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FFFF"/>
                </a:buClr>
                <a:buFont typeface="Wingdings" pitchFamily="2" charset="2"/>
                <a:buNone/>
                <a:defRPr/>
              </a:pPr>
              <a:r>
                <a:rPr lang="en-US" sz="1200" b="1" dirty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2016F: 4.0%</a:t>
              </a:r>
            </a:p>
            <a:p>
              <a:pPr algn="ctr" eaLnBrk="0" fontAlgn="base" hangingPunct="0">
                <a:lnSpc>
                  <a:spcPct val="85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FFFFF"/>
                </a:buClr>
                <a:buFont typeface="Wingdings" pitchFamily="2" charset="2"/>
                <a:buNone/>
                <a:defRPr/>
              </a:pPr>
              <a:r>
                <a:rPr lang="en-US" sz="1200" b="1" dirty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2017F: 3.8%</a:t>
              </a:r>
              <a:endParaRPr lang="en-US" sz="1200" b="1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32" name="AutoShape 7"/>
          <p:cNvSpPr>
            <a:spLocks noChangeArrowheads="1"/>
          </p:cNvSpPr>
          <p:nvPr/>
        </p:nvSpPr>
        <p:spPr bwMode="blackWhite">
          <a:xfrm>
            <a:off x="6836889" y="3442563"/>
            <a:ext cx="1468911" cy="1121734"/>
          </a:xfrm>
          <a:prstGeom prst="wedgeRectCallout">
            <a:avLst>
              <a:gd name="adj1" fmla="val 34208"/>
              <a:gd name="adj2" fmla="val 103251"/>
            </a:avLst>
          </a:prstGeom>
          <a:gradFill rotWithShape="1">
            <a:gsLst>
              <a:gs pos="0">
                <a:srgbClr val="EEC100"/>
              </a:gs>
              <a:gs pos="100000">
                <a:srgbClr val="EEC100">
                  <a:gamma/>
                  <a:shade val="66275"/>
                  <a:invGamma/>
                </a:srgbClr>
              </a:gs>
            </a:gsLst>
            <a:lin ang="54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tIns="91440" bIns="91440" anchor="ctr"/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"/>
                <a:cs typeface="Arial" charset="0"/>
              </a:rPr>
              <a:t>2015:Q3: 3.1%</a:t>
            </a:r>
          </a:p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"/>
                <a:cs typeface="Arial" charset="0"/>
              </a:rPr>
              <a:t>2014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"/>
                <a:cs typeface="Arial" charset="0"/>
              </a:rPr>
              <a:t>: 4.1%</a:t>
            </a:r>
          </a:p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"/>
                <a:cs typeface="Arial" charset="0"/>
              </a:rPr>
              <a:t>2013: 4.4%</a:t>
            </a:r>
          </a:p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"/>
                <a:cs typeface="Arial" charset="0"/>
              </a:rPr>
              <a:t>2012: +4.2%</a:t>
            </a:r>
          </a:p>
        </p:txBody>
      </p:sp>
    </p:spTree>
    <p:extLst>
      <p:ext uri="{BB962C8B-B14F-4D97-AF65-F5344CB8AC3E}">
        <p14:creationId xmlns:p14="http://schemas.microsoft.com/office/powerpoint/2010/main" val="376692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TITLE_TAG" val="P/C Insurance Industry Combined Ratio"/>
  <p:tag name="ARTICULATE_SLIDE_GUID" val="d597db85-55e1-4188-b89d-d656c2dd132a"/>
  <p:tag name="ARTICULATE_SLIDE_NAV" val="52"/>
  <p:tag name="ARTICULATE_PLAYLIST_ID" val="-1"/>
  <p:tag name="ARTICULATE_NAV_LEVEL" val="3"/>
  <p:tag name="ARTICULATE_SLIDE_PRESENTER" val="Robert Hartwig"/>
  <p:tag name="ARTICULATE_SLIDE_PRESENTER_GUID" val="e0e50723-be2f-405b-9f39-006f8adce63e"/>
  <p:tag name="ARTICULATE_SLIDE_PAUSE" val="0"/>
  <p:tag name="ARTICULATE_LOCK_SLIDE" val="0"/>
  <p:tag name="ARTICULATE_HIDE_SLIDE" val="0"/>
  <p:tag name="ARTICULATE_PLAYER_CONTROL_PREVIOUS" val="True"/>
  <p:tag name="ARTICULATE_PLAYER_CONTROL_NEXT" val="True"/>
  <p:tag name="ARTICULATE_PLAYER_IS_DEFAULT" val="True"/>
  <p:tag name="ARTICULATE_PLAYER_CONTROL_NOTES" val="False"/>
  <p:tag name="ARTICULATE_PLAYER_CONTROL_RESOURCES" val="True"/>
  <p:tag name="ARTICULATE_PLAYER_CONTROL_MENU" val="True"/>
  <p:tag name="ARTICULATE_PLAYER_CONTROL_GLOSSARY" val="False"/>
  <p:tag name="ARTICULATE_PLAYER_SEEKBAR" val="True"/>
  <p:tag name="ARTICULATE_PLAYER_CONTROL_PLAYPAUSE" val="True"/>
  <p:tag name="AUDIO_ID" val="679"/>
  <p:tag name="ARTICULATE_USED_LAYOUT" val="1"/>
</p:tagLst>
</file>

<file path=ppt/theme/theme1.xml><?xml version="1.0" encoding="utf-8"?>
<a:theme xmlns:a="http://schemas.openxmlformats.org/drawingml/2006/main" name="Glass design templat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lass design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lass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E6DC3ED99DC443A20E49EB6B299606" ma:contentTypeVersion="2" ma:contentTypeDescription="Create a new document." ma:contentTypeScope="" ma:versionID="2fb7566b2811cb705bb11e2b9761e0d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f9746fe128b0ca74698fd9d7c13d39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718CB70-7E8C-47EC-9488-7076BB546C67}"/>
</file>

<file path=customXml/itemProps2.xml><?xml version="1.0" encoding="utf-8"?>
<ds:datastoreItem xmlns:ds="http://schemas.openxmlformats.org/officeDocument/2006/customXml" ds:itemID="{CD74521D-E912-485B-8466-66A366B53E98}"/>
</file>

<file path=customXml/itemProps3.xml><?xml version="1.0" encoding="utf-8"?>
<ds:datastoreItem xmlns:ds="http://schemas.openxmlformats.org/officeDocument/2006/customXml" ds:itemID="{5A92E385-E784-4F45-945D-54BE68CBBAAC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13410</TotalTime>
  <Words>2334</Words>
  <Application>Microsoft Office PowerPoint</Application>
  <PresentationFormat>On-screen Show (4:3)</PresentationFormat>
  <Paragraphs>325</Paragraphs>
  <Slides>32</Slides>
  <Notes>27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Arial</vt:lpstr>
      <vt:lpstr>Arial </vt:lpstr>
      <vt:lpstr>Calibri</vt:lpstr>
      <vt:lpstr>Helvetica Neue</vt:lpstr>
      <vt:lpstr>Times New Roman</vt:lpstr>
      <vt:lpstr>verdana</vt:lpstr>
      <vt:lpstr>Wingdings</vt:lpstr>
      <vt:lpstr>Glass design template</vt:lpstr>
      <vt:lpstr>Chart</vt:lpstr>
      <vt:lpstr>PowerPoint Presentation</vt:lpstr>
      <vt:lpstr>Presentation Overview</vt:lpstr>
      <vt:lpstr>Highlights</vt:lpstr>
      <vt:lpstr>Commercial Insurance Prices Nearly Flat in the First Quarter</vt:lpstr>
      <vt:lpstr>Change in Commercial Rate Renewals, by Line: 2016:Q1</vt:lpstr>
      <vt:lpstr>P/C Industry Net Income After Taxes 1991–2016:Q1 (Est.) (Millions)</vt:lpstr>
      <vt:lpstr>Property/Casualty Insurance Industry Investment Income: 2000–2016:Q1</vt:lpstr>
      <vt:lpstr>Policyholder Surplus,  2006:Q4 – 2016:Q1</vt:lpstr>
      <vt:lpstr>Net Premium Growth (All P/C Lines): Annual Change, 1971 — 2015:Q3P</vt:lpstr>
      <vt:lpstr>U.S. Insured Catastrophe Losses</vt:lpstr>
      <vt:lpstr>Loss Events Worldwide 2015</vt:lpstr>
      <vt:lpstr>First Half 2016 Cat Losses by Type  - Severe Thunderstorms Lead the Way </vt:lpstr>
      <vt:lpstr>Top 16 Most Costly Disasters in U.S. History—Katrina Still Ranks #1</vt:lpstr>
      <vt:lpstr>P/C Insurance Industry  Combined Ratio 2001–2016:Q1 (Est.)*</vt:lpstr>
      <vt:lpstr>Workers Compensation Combined Ratio: 1994 – 2015P</vt:lpstr>
      <vt:lpstr>Data Breaches 2005-2015, by Number  of Breaches and Records Exposed</vt:lpstr>
      <vt:lpstr>Estimated Cyber Insurance Premiums Written, 2014 – 2020F</vt:lpstr>
      <vt:lpstr>Cyber business interruption cases increase 52% </vt:lpstr>
      <vt:lpstr>Flood Risks . . . .</vt:lpstr>
      <vt:lpstr>PowerPoint Presentation</vt:lpstr>
      <vt:lpstr>Officer-Involved Police Shootings</vt:lpstr>
      <vt:lpstr>Police Officer Actions &amp; Use of Force . . . .</vt:lpstr>
      <vt:lpstr>. . . . And They Continue</vt:lpstr>
      <vt:lpstr>Use of Force Actions - - Context Counts</vt:lpstr>
      <vt:lpstr>It’s a Bird, It’s a Plane . . . . </vt:lpstr>
      <vt:lpstr>. . . . Drone, Drone and more Drones</vt:lpstr>
      <vt:lpstr>Commercial Use of Drones</vt:lpstr>
      <vt:lpstr>Autonomous Vehicles are coming soon!</vt:lpstr>
      <vt:lpstr>Benefits &amp; Drawbacks of Self-Driving Cars</vt:lpstr>
      <vt:lpstr>Business Interruption</vt:lpstr>
      <vt:lpstr>Looking Ahead . . . .</vt:lpstr>
      <vt:lpstr>PowerPoint Presentation</vt:lpstr>
    </vt:vector>
  </TitlesOfParts>
  <Company>Alliant Insurance Services,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 of the Insurance Market 2017 - CLIENT COPY - October 13 2016</dc:title>
  <dc:subject>State of the Insurance Market 2017</dc:subject>
  <dc:creator>mleavell@alliant.com</dc:creator>
  <cp:lastModifiedBy>Marcus Beverly</cp:lastModifiedBy>
  <cp:revision>495</cp:revision>
  <cp:lastPrinted>2016-10-12T16:07:17Z</cp:lastPrinted>
  <dcterms:created xsi:type="dcterms:W3CDTF">2014-02-07T18:53:26Z</dcterms:created>
  <dcterms:modified xsi:type="dcterms:W3CDTF">2016-10-13T21:21:46Z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0x01010062E6DC3ED99DC443A20E49EB6B299606</vt:lpwstr>
  </property>
</Properties>
</file>