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5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3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14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4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56" r:id="rId1"/>
  </p:sldMasterIdLst>
  <p:notesMasterIdLst>
    <p:notesMasterId r:id="rId25"/>
  </p:notesMasterIdLst>
  <p:handoutMasterIdLst>
    <p:handoutMasterId r:id="rId2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8" r:id="rId23"/>
    <p:sldId id="269" r:id="rId24"/>
  </p:sldIdLst>
  <p:sldSz cx="12192000" cy="6858000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94" autoAdjust="0"/>
    <p:restoredTop sz="94636" autoAdjust="0"/>
  </p:normalViewPr>
  <p:slideViewPr>
    <p:cSldViewPr snapToGrid="0">
      <p:cViewPr varScale="1">
        <p:scale>
          <a:sx n="100" d="100"/>
          <a:sy n="100" d="100"/>
        </p:scale>
        <p:origin x="114" y="22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8275" y="0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2D7894-5517-491C-B1A4-719113CFD624}" type="datetimeFigureOut">
              <a:rPr lang="en-US" smtClean="0"/>
              <a:t>3/30/2016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8275" y="8842375"/>
            <a:ext cx="3043238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CFA7AA-E969-419D-BED9-9C315CA0A2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5637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0CEE5BCE-D2F6-4919-A03B-EE1F44169485}" type="datetimeFigureOut">
              <a:rPr lang="en-US" smtClean="0"/>
              <a:t>3/30/2016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9138" y="1163638"/>
            <a:ext cx="5584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4"/>
            <a:ext cx="5618480" cy="3665458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D82C967A-DBC0-4D97-807F-4290175051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472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2C967A-DBC0-4D97-807F-42901750514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239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2C967A-DBC0-4D97-807F-42901750514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99740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2C967A-DBC0-4D97-807F-42901750514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778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AC37E-142D-4E7A-A0E4-C80FF068484A}" type="datetime1">
              <a:rPr lang="en-US" smtClean="0"/>
              <a:t>3/30/2016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5935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16F9E9-4AA0-4CAD-9C98-FA856ADC7FDE}" type="datetime1">
              <a:rPr lang="en-US" smtClean="0"/>
              <a:t>3/30/2016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8397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C078EE-1641-41BA-B463-92B85CF49CD4}" type="datetime1">
              <a:rPr lang="en-US" smtClean="0"/>
              <a:t>3/30/2016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0117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B70442-85D3-44BD-B76E-CF63212F1F74}" type="datetime1">
              <a:rPr lang="en-US" smtClean="0"/>
              <a:t>3/30/2016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800"/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90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CCA63-7BD7-429D-A079-1539D910B6CF}" type="datetime1">
              <a:rPr lang="en-US" smtClean="0"/>
              <a:t>3/30/2016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0957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C7D9A-044F-42CB-A3E3-FCB152EF15A5}" type="datetime1">
              <a:rPr lang="en-US" smtClean="0"/>
              <a:t>3/30/2016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219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F00E89-3163-4CDF-9B24-89941CCB30D9}" type="datetime1">
              <a:rPr lang="en-US" smtClean="0"/>
              <a:t>3/30/2016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12502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29632-11DF-4459-88BF-1AF2F2B9FDD3}" type="datetime1">
              <a:rPr lang="en-US" smtClean="0"/>
              <a:t>3/30/2016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670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7DBB8A-0A45-4E0E-8D24-B4B6ACE1BAE2}" type="datetime1">
              <a:rPr lang="en-US" smtClean="0"/>
              <a:t>3/30/2016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225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CB0D8775-E10F-4A52-954A-D0C761455FC6}" type="datetime1">
              <a:rPr lang="en-US" smtClean="0"/>
              <a:t>3/30/2016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480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6EB76-B082-4DB0-A2CE-EE44E00DAF4C}" type="datetime1">
              <a:rPr lang="en-US" smtClean="0"/>
              <a:t>3/30/2016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4676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330FC2A8-35DF-49A7-A955-14A7C7764BF8}" type="datetime1">
              <a:rPr lang="en-US" smtClean="0"/>
              <a:t>3/30/2016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2781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SCORE </a:t>
            </a:r>
            <a:br>
              <a:rPr lang="en-US" dirty="0" smtClean="0"/>
            </a:br>
            <a:r>
              <a:rPr lang="en-US" dirty="0" smtClean="0"/>
              <a:t>Funding Calculations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354630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dirty="0" smtClean="0"/>
              <a:t>For The liability and workers’ compensation programs</a:t>
            </a:r>
          </a:p>
          <a:p>
            <a:pPr algn="ctr"/>
            <a:r>
              <a:rPr lang="en-US" dirty="0" smtClean="0"/>
              <a:t>FY </a:t>
            </a:r>
            <a:r>
              <a:rPr lang="en-US" dirty="0" smtClean="0"/>
              <a:t>2016/17</a:t>
            </a:r>
          </a:p>
          <a:p>
            <a:pPr algn="ctr"/>
            <a:r>
              <a:rPr lang="en-US" dirty="0" smtClean="0"/>
              <a:t>SCORE Board Meeting Presentation, April 1, 2016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z="100" smtClean="0"/>
              <a:pPr/>
              <a:t>1</a:t>
            </a:fld>
            <a:endParaRPr lang="en-US" sz="100" dirty="0"/>
          </a:p>
        </p:txBody>
      </p:sp>
    </p:spTree>
    <p:extLst>
      <p:ext uri="{BB962C8B-B14F-4D97-AF65-F5344CB8AC3E}">
        <p14:creationId xmlns:p14="http://schemas.microsoft.com/office/powerpoint/2010/main" val="68080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Liability </a:t>
            </a:r>
            <a:r>
              <a:rPr lang="en-US" dirty="0" smtClean="0"/>
              <a:t>Funding – Excess Layer</a:t>
            </a:r>
            <a:br>
              <a:rPr lang="en-US" dirty="0" smtClean="0"/>
            </a:br>
            <a:r>
              <a:rPr lang="en-US" sz="3200" dirty="0" smtClean="0"/>
              <a:t>($</a:t>
            </a:r>
            <a:r>
              <a:rPr lang="en-US" sz="3200" dirty="0" smtClean="0"/>
              <a:t>500,001 </a:t>
            </a:r>
            <a:r>
              <a:rPr lang="en-US" sz="3200" dirty="0" smtClean="0"/>
              <a:t>to $40 million</a:t>
            </a:r>
            <a:r>
              <a:rPr lang="en-US" sz="3200" dirty="0"/>
              <a:t>) CJPRMA Premium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dirty="0" smtClean="0"/>
              <a:t>The </a:t>
            </a:r>
            <a:r>
              <a:rPr lang="en-US" dirty="0"/>
              <a:t>cost of excess coverage shall be charged to each </a:t>
            </a:r>
            <a:endParaRPr lang="en-US" dirty="0" smtClean="0"/>
          </a:p>
          <a:p>
            <a:pPr lvl="0"/>
            <a:r>
              <a:rPr lang="en-US" dirty="0" smtClean="0"/>
              <a:t>“</a:t>
            </a:r>
            <a:r>
              <a:rPr lang="en-US" dirty="0"/>
              <a:t>Participating Member” in the same proportion as </a:t>
            </a:r>
            <a:endParaRPr lang="en-US" dirty="0" smtClean="0"/>
          </a:p>
          <a:p>
            <a:pPr lvl="0"/>
            <a:r>
              <a:rPr lang="en-US" dirty="0" smtClean="0"/>
              <a:t>the </a:t>
            </a:r>
            <a:r>
              <a:rPr lang="en-US" dirty="0"/>
              <a:t>projected payroll is to the total payroll</a:t>
            </a:r>
            <a:r>
              <a:rPr lang="en-US" dirty="0" smtClean="0"/>
              <a:t>.  </a:t>
            </a:r>
          </a:p>
          <a:p>
            <a:pPr lvl="0"/>
            <a:r>
              <a:rPr lang="en-US" dirty="0"/>
              <a:t>Member share of total payroll </a:t>
            </a:r>
            <a:r>
              <a:rPr lang="en-US" dirty="0" smtClean="0"/>
              <a:t>(% Payroll) in </a:t>
            </a:r>
            <a:r>
              <a:rPr lang="en-US" u="sng" dirty="0"/>
              <a:t>Column </a:t>
            </a:r>
            <a:r>
              <a:rPr lang="en-US" u="sng" dirty="0" smtClean="0"/>
              <a:t>R</a:t>
            </a:r>
            <a:r>
              <a:rPr lang="en-US" dirty="0" smtClean="0"/>
              <a:t>.</a:t>
            </a:r>
            <a:endParaRPr lang="en-US" dirty="0"/>
          </a:p>
          <a:p>
            <a:pPr lvl="0"/>
            <a:endParaRPr lang="en-US" dirty="0" smtClean="0"/>
          </a:p>
          <a:p>
            <a:pPr lvl="0"/>
            <a:r>
              <a:rPr lang="en-US" u="sng" dirty="0" smtClean="0"/>
              <a:t>Total CJPRMA Premium = $127,592</a:t>
            </a:r>
          </a:p>
          <a:p>
            <a:pPr lvl="0"/>
            <a:r>
              <a:rPr lang="en-US" dirty="0" smtClean="0"/>
              <a:t>Charged to members based on % Payroll (H)</a:t>
            </a:r>
          </a:p>
          <a:p>
            <a:pPr lvl="0">
              <a:lnSpc>
                <a:spcPct val="150000"/>
              </a:lnSpc>
            </a:pPr>
            <a:r>
              <a:rPr lang="en-US" u="sng" dirty="0" smtClean="0"/>
              <a:t>CJPRMA Refund = $37,310</a:t>
            </a:r>
          </a:p>
          <a:p>
            <a:pPr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dirty="0" smtClean="0"/>
              <a:t>Credited to members based on % Payroll (I), 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dirty="0" smtClean="0"/>
              <a:t>per Board direction</a:t>
            </a:r>
            <a:endParaRPr lang="en-US" i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2081547"/>
              </p:ext>
            </p:extLst>
          </p:nvPr>
        </p:nvGraphicFramePr>
        <p:xfrm>
          <a:off x="6697353" y="2503248"/>
          <a:ext cx="5281684" cy="29503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10314"/>
                <a:gridCol w="1364983"/>
                <a:gridCol w="1057275"/>
                <a:gridCol w="1149112"/>
              </a:tblGrid>
              <a:tr h="289306"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 H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I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85967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Formula/Allocation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Premium x  (Member </a:t>
                      </a:r>
                      <a:r>
                        <a:rPr lang="en-US" sz="1400" u="none" strike="noStrike" dirty="0" err="1">
                          <a:effectLst/>
                        </a:rPr>
                        <a:t>CYPa</a:t>
                      </a:r>
                      <a:r>
                        <a:rPr lang="en-US" sz="1400" u="none" strike="noStrike" dirty="0">
                          <a:effectLst/>
                        </a:rPr>
                        <a:t>/Total Pool </a:t>
                      </a:r>
                      <a:r>
                        <a:rPr lang="en-US" sz="1400" u="none" strike="noStrike" dirty="0" err="1">
                          <a:effectLst/>
                        </a:rPr>
                        <a:t>CYPa</a:t>
                      </a:r>
                      <a:r>
                        <a:rPr lang="en-US" sz="1400" u="none" strike="noStrike" dirty="0">
                          <a:effectLst/>
                        </a:rPr>
                        <a:t>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Refund x  (Member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CYPa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/Total Pool 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CYPa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(Member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CYPa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/Total </a:t>
                      </a:r>
                    </a:p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Pool 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CYPa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</a:t>
                      </a:r>
                    </a:p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15660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MEMBER ENTITY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EXCESS LAYER   $500k TO $40M </a:t>
                      </a:r>
                      <a:endParaRPr lang="en-US" sz="1400" u="none" strike="noStrike" dirty="0" smtClean="0">
                        <a:effectLst/>
                      </a:endParaRPr>
                    </a:p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CJPRMA </a:t>
                      </a:r>
                      <a:r>
                        <a:rPr lang="en-US" sz="1400" u="none" strike="noStrike" dirty="0">
                          <a:effectLst/>
                        </a:rPr>
                        <a:t>PREMIUM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CJPRMA REFUND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Payroll</a:t>
                      </a:r>
                    </a:p>
                  </a:txBody>
                  <a:tcPr marL="0" marR="0" marT="0" marB="0" anchor="b"/>
                </a:tc>
              </a:tr>
              <a:tr h="214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Rate/Amount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$127,592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$37,310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</a:tr>
              <a:tr h="214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Biggs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$2,431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$711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1.91%</a:t>
                      </a:r>
                    </a:p>
                  </a:txBody>
                  <a:tcPr marL="0" marR="0" marT="0" marB="0" anchor="b"/>
                </a:tc>
              </a:tr>
              <a:tr h="21492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Colfax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$2,843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$831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2.23%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285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Pollution Coverage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174067"/>
          </a:xfrm>
        </p:spPr>
        <p:txBody>
          <a:bodyPr/>
          <a:lstStyle/>
          <a:p>
            <a:pPr lvl="0"/>
            <a:r>
              <a:rPr lang="en-US" dirty="0" smtClean="0"/>
              <a:t>Charged </a:t>
            </a:r>
            <a:r>
              <a:rPr lang="en-US" dirty="0"/>
              <a:t>to each “Participating Member” in </a:t>
            </a:r>
            <a:r>
              <a:rPr lang="en-US" dirty="0" smtClean="0"/>
              <a:t>the same </a:t>
            </a:r>
          </a:p>
          <a:p>
            <a:pPr lvl="0"/>
            <a:r>
              <a:rPr lang="en-US" dirty="0" smtClean="0"/>
              <a:t>proportion </a:t>
            </a:r>
            <a:r>
              <a:rPr lang="en-US" dirty="0"/>
              <a:t>as the projected payroll is to the total payroll.  </a:t>
            </a:r>
          </a:p>
          <a:p>
            <a:pPr lvl="0"/>
            <a:r>
              <a:rPr lang="en-US" i="1" dirty="0" smtClean="0"/>
              <a:t>                         Not all members participate</a:t>
            </a:r>
          </a:p>
          <a:p>
            <a:pPr lvl="0">
              <a:spcBef>
                <a:spcPts val="0"/>
              </a:spcBef>
            </a:pPr>
            <a:endParaRPr lang="en-US" i="1" dirty="0" smtClean="0"/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 Total </a:t>
            </a:r>
            <a:r>
              <a:rPr lang="en-US" dirty="0" smtClean="0"/>
              <a:t>CSAC/CPIE Premium </a:t>
            </a:r>
            <a:r>
              <a:rPr lang="en-US" dirty="0"/>
              <a:t>= </a:t>
            </a:r>
            <a:r>
              <a:rPr lang="en-US" dirty="0" smtClean="0"/>
              <a:t>$6,614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 Total </a:t>
            </a:r>
            <a:r>
              <a:rPr lang="en-US" u="sng" dirty="0" smtClean="0"/>
              <a:t>participating member payroll</a:t>
            </a:r>
            <a:r>
              <a:rPr lang="en-US" dirty="0" smtClean="0"/>
              <a:t> = </a:t>
            </a:r>
            <a:r>
              <a:rPr lang="en-US" dirty="0"/>
              <a:t>$16,699,057 </a:t>
            </a:r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i="1" dirty="0" smtClean="0"/>
              <a:t> Premium converted </a:t>
            </a:r>
            <a:r>
              <a:rPr lang="en-US" i="1" dirty="0" smtClean="0"/>
              <a:t>to rate per $100 of payroll</a:t>
            </a:r>
          </a:p>
          <a:p>
            <a:pPr lvl="0">
              <a:lnSpc>
                <a:spcPct val="100000"/>
              </a:lnSpc>
            </a:pPr>
            <a:r>
              <a:rPr lang="en-US" dirty="0" smtClean="0"/>
              <a:t>    ($</a:t>
            </a:r>
            <a:r>
              <a:rPr lang="en-US" dirty="0" smtClean="0"/>
              <a:t>6,614/$16,699,057) x 100 = $0.03960703</a:t>
            </a:r>
          </a:p>
          <a:p>
            <a:pPr lvl="0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dirty="0" smtClean="0"/>
              <a:t> Charged </a:t>
            </a:r>
            <a:r>
              <a:rPr lang="en-US" dirty="0" smtClean="0"/>
              <a:t>to members based on Payroll x Rate (J)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3670000"/>
              </p:ext>
            </p:extLst>
          </p:nvPr>
        </p:nvGraphicFramePr>
        <p:xfrm>
          <a:off x="7315200" y="2571750"/>
          <a:ext cx="4183379" cy="25336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52379"/>
                <a:gridCol w="2131000"/>
              </a:tblGrid>
              <a:tr h="316841"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</a:t>
                      </a:r>
                    </a:p>
                  </a:txBody>
                  <a:tcPr marL="0" marR="0" marT="0" marB="0" anchor="b"/>
                </a:tc>
              </a:tr>
              <a:tr h="71788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Formula/Allocation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(CYPa/100) x Rate </a:t>
                      </a:r>
                    </a:p>
                  </a:txBody>
                  <a:tcPr marL="0" marR="0" marT="0" marB="0" anchor="b"/>
                </a:tc>
              </a:tr>
              <a:tr h="79279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MEMBER ENTITY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CSAC/CPIEA Pollution Coverage</a:t>
                      </a:r>
                    </a:p>
                  </a:txBody>
                  <a:tcPr marL="0" marR="0" marT="0" marB="0" anchor="b"/>
                </a:tc>
              </a:tr>
              <a:tr h="2353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Rate/Amount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$0.03960703</a:t>
                      </a:r>
                    </a:p>
                  </a:txBody>
                  <a:tcPr marL="0" marR="0" marT="0" marB="0" anchor="b"/>
                </a:tc>
              </a:tr>
              <a:tr h="2353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Biggs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$155 </a:t>
                      </a:r>
                    </a:p>
                  </a:txBody>
                  <a:tcPr marL="0" marR="0" marT="0" marB="0" anchor="b"/>
                </a:tc>
              </a:tr>
              <a:tr h="23537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Colfax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$182 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06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150126"/>
            <a:ext cx="10208895" cy="1450074"/>
          </a:xfrm>
        </p:spPr>
        <p:txBody>
          <a:bodyPr>
            <a:normAutofit/>
          </a:bodyPr>
          <a:lstStyle/>
          <a:p>
            <a:r>
              <a:rPr lang="en-US" sz="4400" dirty="0" smtClean="0"/>
              <a:t>Liability </a:t>
            </a:r>
            <a:r>
              <a:rPr lang="en-US" sz="4400" dirty="0" smtClean="0"/>
              <a:t>Funding – Administrative Expenses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6755" y="1438859"/>
            <a:ext cx="5617843" cy="4704766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 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en-US" dirty="0" smtClean="0"/>
          </a:p>
          <a:p>
            <a:pPr lvl="1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2300" dirty="0" smtClean="0"/>
              <a:t>Multiply </a:t>
            </a:r>
            <a:r>
              <a:rPr lang="en-US" sz="2300" dirty="0"/>
              <a:t>fifty (50) percent of the </a:t>
            </a:r>
            <a:r>
              <a:rPr lang="en-US" sz="2300" dirty="0" smtClean="0"/>
              <a:t>Admin Expenses </a:t>
            </a:r>
          </a:p>
          <a:p>
            <a:pPr marL="201168" lvl="1" indent="0">
              <a:lnSpc>
                <a:spcPct val="110000"/>
              </a:lnSpc>
              <a:buNone/>
            </a:pPr>
            <a:r>
              <a:rPr lang="en-US" sz="2300" dirty="0" smtClean="0"/>
              <a:t>by Member projected </a:t>
            </a:r>
            <a:r>
              <a:rPr lang="en-US" sz="2300" dirty="0"/>
              <a:t>payroll </a:t>
            </a:r>
            <a:r>
              <a:rPr lang="en-US" sz="2300" dirty="0" smtClean="0"/>
              <a:t>divided by </a:t>
            </a:r>
          </a:p>
          <a:p>
            <a:pPr marL="201168" lvl="1" indent="0">
              <a:lnSpc>
                <a:spcPct val="110000"/>
              </a:lnSpc>
              <a:buNone/>
            </a:pPr>
            <a:r>
              <a:rPr lang="en-US" sz="2300" dirty="0" smtClean="0"/>
              <a:t>the </a:t>
            </a:r>
            <a:r>
              <a:rPr lang="en-US" sz="2300" dirty="0"/>
              <a:t>total projected payroll of all </a:t>
            </a:r>
            <a:r>
              <a:rPr lang="en-US" sz="2300" dirty="0" smtClean="0"/>
              <a:t>Members, </a:t>
            </a:r>
            <a:r>
              <a:rPr lang="en-US" sz="2300" u="sng" dirty="0" smtClean="0"/>
              <a:t>Column L</a:t>
            </a:r>
            <a:r>
              <a:rPr lang="en-US" sz="2300" dirty="0" smtClean="0"/>
              <a:t>; </a:t>
            </a:r>
          </a:p>
          <a:p>
            <a:pPr marL="201168" lvl="1" indent="0">
              <a:buNone/>
            </a:pPr>
            <a:endParaRPr lang="en-US" sz="2300" dirty="0"/>
          </a:p>
          <a:p>
            <a:pPr marL="201168" lvl="1" indent="0">
              <a:buNone/>
            </a:pPr>
            <a:r>
              <a:rPr lang="en-US" sz="2300" i="1" dirty="0" smtClean="0"/>
              <a:t>plus </a:t>
            </a:r>
          </a:p>
          <a:p>
            <a:pPr marL="201168" lvl="1" indent="0">
              <a:lnSpc>
                <a:spcPct val="120000"/>
              </a:lnSpc>
              <a:buNone/>
            </a:pPr>
            <a:endParaRPr lang="en-US" sz="2300" dirty="0"/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2300" dirty="0"/>
              <a:t>A share of the remaining “Administrative Expenses”</a:t>
            </a:r>
          </a:p>
          <a:p>
            <a:pPr marL="201168" lvl="1" indent="0">
              <a:lnSpc>
                <a:spcPct val="120000"/>
              </a:lnSpc>
              <a:buNone/>
            </a:pPr>
            <a:r>
              <a:rPr lang="en-US" sz="2300" dirty="0"/>
              <a:t> that is equal among all the members.  </a:t>
            </a:r>
            <a:r>
              <a:rPr lang="en-US" sz="2300" u="sng" dirty="0"/>
              <a:t>Column K</a:t>
            </a:r>
          </a:p>
          <a:p>
            <a:pPr marL="201168" lvl="1" indent="0">
              <a:lnSpc>
                <a:spcPct val="120000"/>
              </a:lnSpc>
              <a:buNone/>
            </a:pPr>
            <a:r>
              <a:rPr lang="en-US" sz="2300" i="1" dirty="0" smtClean="0"/>
              <a:t>                            18 </a:t>
            </a:r>
            <a:r>
              <a:rPr lang="en-US" sz="2300" i="1" dirty="0"/>
              <a:t>total members</a:t>
            </a:r>
          </a:p>
          <a:p>
            <a:pPr marL="0" indent="0">
              <a:buNone/>
            </a:pPr>
            <a:endParaRPr lang="en-US" sz="2300" dirty="0"/>
          </a:p>
          <a:p>
            <a:pPr marL="201168" lvl="1" indent="0">
              <a:buNone/>
            </a:pPr>
            <a:endParaRPr lang="en-US" sz="2300" i="1" dirty="0"/>
          </a:p>
          <a:p>
            <a:pPr marL="201168" lvl="1" indent="0">
              <a:buNone/>
            </a:pPr>
            <a:r>
              <a:rPr lang="en-US" sz="2300" dirty="0" smtClean="0"/>
              <a:t>Total Admin is shown in </a:t>
            </a:r>
            <a:r>
              <a:rPr lang="en-US" sz="2300" u="sng" dirty="0" smtClean="0"/>
              <a:t>Column </a:t>
            </a:r>
            <a:r>
              <a:rPr lang="en-US" sz="2300" u="sng" dirty="0" smtClean="0"/>
              <a:t>M</a:t>
            </a:r>
            <a:endParaRPr lang="en-US" sz="2300" u="sng" dirty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0951754"/>
              </p:ext>
            </p:extLst>
          </p:nvPr>
        </p:nvGraphicFramePr>
        <p:xfrm>
          <a:off x="6324598" y="2583408"/>
          <a:ext cx="5699081" cy="27511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86118"/>
                <a:gridCol w="1036843"/>
                <a:gridCol w="1253691"/>
                <a:gridCol w="1028700"/>
                <a:gridCol w="993729"/>
              </a:tblGrid>
              <a:tr h="264611"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K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L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98983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Formula/Allocation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(Total Admin/2)/    Number of Members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(Total Admin/2)/  (Member </a:t>
                      </a:r>
                      <a:r>
                        <a:rPr lang="en-US" sz="1400" u="none" strike="noStrike" dirty="0" err="1">
                          <a:effectLst/>
                        </a:rPr>
                        <a:t>CYPa</a:t>
                      </a:r>
                      <a:r>
                        <a:rPr lang="en-US" sz="1400" u="none" strike="noStrike" dirty="0">
                          <a:effectLst/>
                        </a:rPr>
                        <a:t>/Total Pool </a:t>
                      </a:r>
                      <a:r>
                        <a:rPr lang="en-US" sz="1400" u="none" strike="noStrike" dirty="0" err="1">
                          <a:effectLst/>
                        </a:rPr>
                        <a:t>CYPa</a:t>
                      </a:r>
                      <a:r>
                        <a:rPr lang="en-US" sz="1400" u="none" strike="noStrike" dirty="0">
                          <a:effectLst/>
                        </a:rPr>
                        <a:t>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83815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MEMBER ENTITY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50% ADMIN </a:t>
                      </a:r>
                      <a:r>
                        <a:rPr lang="en-US" sz="1400" b="1" u="none" strike="noStrike" dirty="0">
                          <a:effectLst/>
                        </a:rPr>
                        <a:t>FIXED EXPENSE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50% ADMIN </a:t>
                      </a:r>
                      <a:endParaRPr lang="en-US" sz="1400" u="none" strike="noStrike" dirty="0" smtClean="0">
                        <a:effectLst/>
                      </a:endParaRPr>
                    </a:p>
                    <a:p>
                      <a:pPr algn="ctr" fontAlgn="b"/>
                      <a:r>
                        <a:rPr lang="en-US" sz="1400" b="1" u="none" strike="noStrike" dirty="0" smtClean="0">
                          <a:effectLst/>
                        </a:rPr>
                        <a:t>% </a:t>
                      </a:r>
                      <a:r>
                        <a:rPr lang="en-US" sz="1400" b="1" u="none" strike="noStrike" dirty="0">
                          <a:effectLst/>
                        </a:rPr>
                        <a:t>PAYROLL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Proposed</a:t>
                      </a:r>
                    </a:p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FY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16-17 </a:t>
                      </a:r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Admin </a:t>
                      </a:r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Total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Payroll</a:t>
                      </a:r>
                    </a:p>
                  </a:txBody>
                  <a:tcPr marL="0" marR="0" marT="0" marB="0" anchor="b"/>
                </a:tc>
              </a:tr>
              <a:tr h="21952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Rate/Amount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$240,000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$240,000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$480,000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0" marR="0" marT="0" marB="0" anchor="b"/>
                </a:tc>
              </a:tr>
              <a:tr h="21952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Biggs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$13,333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$4,573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$17,907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1.91%</a:t>
                      </a:r>
                    </a:p>
                  </a:txBody>
                  <a:tcPr marL="0" marR="0" marT="0" marB="0" anchor="b"/>
                </a:tc>
              </a:tr>
              <a:tr h="21952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Colfax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$13,333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$5,348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$18,682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2.23%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21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Liability </a:t>
            </a:r>
            <a:r>
              <a:rPr lang="en-US" dirty="0" smtClean="0"/>
              <a:t>Funding – Total &amp; Comparison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Banking, Shared, Excess, Pollution </a:t>
            </a:r>
            <a:endParaRPr lang="en-US" dirty="0" smtClean="0"/>
          </a:p>
          <a:p>
            <a:r>
              <a:rPr lang="en-US" dirty="0" smtClean="0"/>
              <a:t>and </a:t>
            </a:r>
            <a:r>
              <a:rPr lang="en-US" dirty="0" smtClean="0"/>
              <a:t>Admin Expenses are </a:t>
            </a:r>
            <a:r>
              <a:rPr lang="en-US" b="1" dirty="0" smtClean="0"/>
              <a:t>totaled </a:t>
            </a:r>
            <a:endParaRPr lang="en-US" b="1" dirty="0" smtClean="0"/>
          </a:p>
          <a:p>
            <a:r>
              <a:rPr lang="en-US" b="1" dirty="0" smtClean="0"/>
              <a:t>in </a:t>
            </a:r>
            <a:r>
              <a:rPr lang="en-US" b="1" u="sng" dirty="0" smtClean="0"/>
              <a:t>Column </a:t>
            </a:r>
            <a:r>
              <a:rPr lang="en-US" b="1" u="sng" dirty="0" smtClean="0"/>
              <a:t>N</a:t>
            </a:r>
            <a:r>
              <a:rPr lang="en-US" b="1" dirty="0" smtClean="0"/>
              <a:t> </a:t>
            </a:r>
            <a:endParaRPr lang="en-US" b="1" dirty="0" smtClean="0"/>
          </a:p>
          <a:p>
            <a:endParaRPr lang="en-US" dirty="0"/>
          </a:p>
          <a:p>
            <a:r>
              <a:rPr lang="en-US" dirty="0" smtClean="0"/>
              <a:t>Comparison to FY 15-16 funding</a:t>
            </a:r>
          </a:p>
          <a:p>
            <a:r>
              <a:rPr lang="en-US" dirty="0" smtClean="0"/>
              <a:t>In Columns (O), (P), and (Q) 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3306714"/>
              </p:ext>
            </p:extLst>
          </p:nvPr>
        </p:nvGraphicFramePr>
        <p:xfrm>
          <a:off x="5724525" y="2514599"/>
          <a:ext cx="5954120" cy="244312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85964"/>
                <a:gridCol w="1357211"/>
                <a:gridCol w="1390650"/>
                <a:gridCol w="1043333"/>
                <a:gridCol w="976962"/>
              </a:tblGrid>
              <a:tr h="304544"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O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P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Q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12794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MEMBER ENTITY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Proposed </a:t>
                      </a:r>
                      <a:endParaRPr lang="en-US" sz="1400" u="none" strike="noStrike" dirty="0" smtClean="0">
                        <a:effectLst/>
                      </a:endParaRPr>
                    </a:p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FY </a:t>
                      </a:r>
                      <a:r>
                        <a:rPr lang="en-US" sz="1400" u="none" strike="noStrike" dirty="0">
                          <a:effectLst/>
                        </a:rPr>
                        <a:t>16-17 TOTAL FINAL DEPOSIT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 FY 15-16 TOTAL DEPOSIT 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$ Change Overall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% Change Overall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5265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Rate/Amount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5265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Biggs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$33,807 </a:t>
                      </a:r>
                      <a:endParaRPr lang="en-US" sz="14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$33,516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$291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0.87%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5265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Colfax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$37,515 </a:t>
                      </a:r>
                      <a:endParaRPr lang="en-US" sz="14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$36,036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$1,479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4.11%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5265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Dunsmuir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</a:rPr>
                        <a:t>$45,630 </a:t>
                      </a:r>
                      <a:endParaRPr lang="en-US" sz="14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$51,532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($5,902)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-11.45%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81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WC Funding – Mini-Cities Pool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1244" y="1845734"/>
            <a:ext cx="10912749" cy="4463626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For </a:t>
            </a:r>
            <a:r>
              <a:rPr lang="en-US" dirty="0"/>
              <a:t>purposes of </a:t>
            </a:r>
            <a:r>
              <a:rPr lang="en-US" dirty="0" smtClean="0"/>
              <a:t>Funding, </a:t>
            </a:r>
            <a:r>
              <a:rPr lang="en-US" dirty="0"/>
              <a:t>such “Mini-Cities” pool shall be </a:t>
            </a:r>
            <a:endParaRPr lang="en-US" dirty="0" smtClean="0"/>
          </a:p>
          <a:p>
            <a:r>
              <a:rPr lang="en-US" b="1" dirty="0" smtClean="0"/>
              <a:t>treated </a:t>
            </a:r>
            <a:r>
              <a:rPr lang="en-US" b="1" dirty="0"/>
              <a:t>as if it were a single “Participating Member”.</a:t>
            </a:r>
          </a:p>
          <a:p>
            <a:r>
              <a:rPr lang="en-US" dirty="0"/>
              <a:t> </a:t>
            </a:r>
          </a:p>
          <a:p>
            <a:pPr lvl="0"/>
            <a:r>
              <a:rPr lang="en-US" dirty="0"/>
              <a:t>“Deposit Premiums” for the “Mini-Cities” </a:t>
            </a:r>
            <a:r>
              <a:rPr lang="en-US" dirty="0" smtClean="0"/>
              <a:t>pool shall </a:t>
            </a:r>
            <a:r>
              <a:rPr lang="en-US" dirty="0"/>
              <a:t>be </a:t>
            </a:r>
            <a:endParaRPr lang="en-US" dirty="0" smtClean="0"/>
          </a:p>
          <a:p>
            <a:pPr lvl="0"/>
            <a:r>
              <a:rPr lang="en-US" dirty="0" smtClean="0"/>
              <a:t>distributed </a:t>
            </a:r>
            <a:r>
              <a:rPr lang="en-US" dirty="0"/>
              <a:t>to its members in the </a:t>
            </a:r>
            <a:r>
              <a:rPr lang="en-US" u="sng" dirty="0"/>
              <a:t>proportion the member’s payroll is to </a:t>
            </a:r>
            <a:endParaRPr lang="en-US" u="sng" dirty="0" smtClean="0"/>
          </a:p>
          <a:p>
            <a:pPr lvl="0"/>
            <a:r>
              <a:rPr lang="en-US" u="sng" dirty="0" smtClean="0"/>
              <a:t>the </a:t>
            </a:r>
            <a:r>
              <a:rPr lang="en-US" u="sng" dirty="0"/>
              <a:t>total payroll of all the members of the “Mini-Cities” pool.</a:t>
            </a:r>
          </a:p>
          <a:p>
            <a:r>
              <a:rPr lang="en-US" dirty="0"/>
              <a:t> </a:t>
            </a:r>
            <a:endParaRPr lang="en-US" dirty="0" smtClean="0"/>
          </a:p>
          <a:p>
            <a:r>
              <a:rPr lang="en-US" dirty="0" smtClean="0"/>
              <a:t>See Column (T) for Member % of Total Payroll</a:t>
            </a:r>
          </a:p>
          <a:p>
            <a:r>
              <a:rPr lang="en-US" dirty="0" smtClean="0"/>
              <a:t>See Column (U) For Mini-Cities Members % of Mini-Cities Pool Total Payroll </a:t>
            </a:r>
            <a:endParaRPr lang="en-US" dirty="0"/>
          </a:p>
          <a:p>
            <a:pPr lvl="0"/>
            <a:endParaRPr lang="en-US" dirty="0"/>
          </a:p>
          <a:p>
            <a:r>
              <a:rPr lang="en-US" dirty="0"/>
              <a:t> </a:t>
            </a:r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0456349"/>
              </p:ext>
            </p:extLst>
          </p:nvPr>
        </p:nvGraphicFramePr>
        <p:xfrm>
          <a:off x="8516202" y="1737360"/>
          <a:ext cx="3493827" cy="457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0024"/>
                <a:gridCol w="1156842"/>
                <a:gridCol w="876961"/>
              </a:tblGrid>
              <a:tr h="165411"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effectLst/>
                          <a:latin typeface="+mn-lt"/>
                        </a:rPr>
                        <a:t> T 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>
                          <a:effectLst/>
                          <a:latin typeface="+mn-lt"/>
                        </a:rPr>
                        <a:t>U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</a:tr>
              <a:tr h="33082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MEMBER ENTITY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effectLst/>
                          <a:latin typeface="+mn-lt"/>
                        </a:rPr>
                        <a:t>% Payroll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u="none" strike="noStrike" dirty="0">
                          <a:effectLst/>
                          <a:latin typeface="+mn-lt"/>
                        </a:rPr>
                        <a:t>% Total MC Payroll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</a:tr>
              <a:tr h="16541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Rate/Amount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</a:tr>
              <a:tr h="16541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Dunsmuir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u="none" strike="noStrike">
                          <a:effectLst/>
                          <a:latin typeface="+mn-lt"/>
                        </a:rPr>
                        <a:t>2.5%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</a:tr>
              <a:tr h="330822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Isleton (does not participate)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u="none" strike="noStrike">
                          <a:effectLst/>
                          <a:latin typeface="+mn-lt"/>
                        </a:rPr>
                        <a:t>N/A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u="none" strike="noStrike">
                          <a:effectLst/>
                          <a:latin typeface="+mn-lt"/>
                        </a:rPr>
                        <a:t>N/A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</a:tr>
              <a:tr h="16541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Live Oak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u="none" strike="noStrike" dirty="0">
                          <a:effectLst/>
                          <a:latin typeface="+mn-lt"/>
                        </a:rPr>
                        <a:t>6.5%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</a:tr>
              <a:tr h="16541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Mt. Shasta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u="none" strike="noStrike" dirty="0">
                          <a:effectLst/>
                          <a:latin typeface="+mn-lt"/>
                        </a:rPr>
                        <a:t>8.9%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</a:tr>
              <a:tr h="16541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Shasta Lake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u="none" strike="noStrike" dirty="0">
                          <a:effectLst/>
                          <a:latin typeface="+mn-lt"/>
                        </a:rPr>
                        <a:t>17.4%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</a:tr>
              <a:tr h="16541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Susanville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u="none" strike="noStrike" dirty="0">
                          <a:effectLst/>
                          <a:latin typeface="+mn-lt"/>
                        </a:rPr>
                        <a:t>18.6%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</a:tr>
              <a:tr h="16541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Weed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u="none" strike="noStrike">
                          <a:effectLst/>
                          <a:latin typeface="+mn-lt"/>
                        </a:rPr>
                        <a:t>7.8%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</a:tr>
              <a:tr h="16541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Yreka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u="none" strike="noStrike" dirty="0">
                          <a:effectLst/>
                          <a:latin typeface="+mn-lt"/>
                        </a:rPr>
                        <a:t>14.3%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u="none" strike="noStrike">
                          <a:effectLst/>
                          <a:latin typeface="+mn-lt"/>
                        </a:rPr>
                        <a:t> 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</a:tr>
              <a:tr h="16541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Subtotal Members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 dirty="0">
                          <a:effectLst/>
                          <a:latin typeface="+mn-lt"/>
                        </a:rPr>
                        <a:t>75.9%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u="none" strike="noStrike" dirty="0">
                          <a:effectLst/>
                          <a:latin typeface="+mn-lt"/>
                        </a:rPr>
                        <a:t> 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</a:tr>
              <a:tr h="16541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Biggs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u="none" strike="noStrike" dirty="0">
                          <a:effectLst/>
                          <a:latin typeface="+mn-lt"/>
                        </a:rPr>
                        <a:t>1.9%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u="none" strike="noStrike" dirty="0">
                          <a:effectLst/>
                          <a:latin typeface="+mn-lt"/>
                        </a:rPr>
                        <a:t>8.0%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</a:tr>
              <a:tr h="16541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Colfax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u="none" strike="noStrike" dirty="0">
                          <a:effectLst/>
                          <a:latin typeface="+mn-lt"/>
                        </a:rPr>
                        <a:t>2.3%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u="none" strike="noStrike" dirty="0">
                          <a:effectLst/>
                          <a:latin typeface="+mn-lt"/>
                        </a:rPr>
                        <a:t>9.4%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</a:tr>
              <a:tr h="16541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Etna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u="none" strike="noStrike">
                          <a:effectLst/>
                          <a:latin typeface="+mn-lt"/>
                        </a:rPr>
                        <a:t>1.9%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u="none" strike="noStrike" dirty="0">
                          <a:effectLst/>
                          <a:latin typeface="+mn-lt"/>
                        </a:rPr>
                        <a:t>7.8%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</a:tr>
              <a:tr h="16541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Fort Jones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u="none" strike="noStrike">
                          <a:effectLst/>
                          <a:latin typeface="+mn-lt"/>
                        </a:rPr>
                        <a:t>1.6%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u="none" strike="noStrike" dirty="0">
                          <a:effectLst/>
                          <a:latin typeface="+mn-lt"/>
                        </a:rPr>
                        <a:t>6.5%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</a:tr>
              <a:tr h="16541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Loomis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u="none" strike="noStrike">
                          <a:effectLst/>
                          <a:latin typeface="+mn-lt"/>
                        </a:rPr>
                        <a:t>3.7%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u="none" strike="noStrike" dirty="0">
                          <a:effectLst/>
                          <a:latin typeface="+mn-lt"/>
                        </a:rPr>
                        <a:t>15.5%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</a:tr>
              <a:tr h="16541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Loyalton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u="none" strike="noStrike">
                          <a:effectLst/>
                          <a:latin typeface="+mn-lt"/>
                        </a:rPr>
                        <a:t>0.7%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u="none" strike="noStrike" dirty="0">
                          <a:effectLst/>
                          <a:latin typeface="+mn-lt"/>
                        </a:rPr>
                        <a:t>2.9%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</a:tr>
              <a:tr h="16541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Montague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u="none" strike="noStrike">
                          <a:effectLst/>
                          <a:latin typeface="+mn-lt"/>
                        </a:rPr>
                        <a:t>1.6%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u="none" strike="noStrike" dirty="0">
                          <a:effectLst/>
                          <a:latin typeface="+mn-lt"/>
                        </a:rPr>
                        <a:t>6.8%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</a:tr>
              <a:tr h="16541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Portola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u="none" strike="noStrike">
                          <a:effectLst/>
                          <a:latin typeface="+mn-lt"/>
                        </a:rPr>
                        <a:t>3.7%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u="none" strike="noStrike" dirty="0">
                          <a:effectLst/>
                          <a:latin typeface="+mn-lt"/>
                        </a:rPr>
                        <a:t>15.2%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</a:tr>
              <a:tr h="16541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Rio Dell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u="none" strike="noStrike">
                          <a:effectLst/>
                          <a:latin typeface="+mn-lt"/>
                        </a:rPr>
                        <a:t>4.9%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u="none" strike="noStrike" dirty="0">
                          <a:effectLst/>
                          <a:latin typeface="+mn-lt"/>
                        </a:rPr>
                        <a:t>20.6%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</a:tr>
              <a:tr h="16541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Tulelake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u="none" strike="noStrike">
                          <a:effectLst/>
                          <a:latin typeface="+mn-lt"/>
                        </a:rPr>
                        <a:t>1.8%</a:t>
                      </a:r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0" u="none" strike="noStrike" dirty="0">
                          <a:effectLst/>
                          <a:latin typeface="+mn-lt"/>
                        </a:rPr>
                        <a:t>7.4%</a:t>
                      </a:r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</a:tr>
              <a:tr h="165411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Subtotal Mini Cities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 dirty="0">
                          <a:effectLst/>
                          <a:latin typeface="+mn-lt"/>
                        </a:rPr>
                        <a:t>24.1%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200" b="1" u="none" strike="noStrike" dirty="0">
                          <a:effectLst/>
                          <a:latin typeface="+mn-lt"/>
                        </a:rPr>
                        <a:t>100.0%</a:t>
                      </a:r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649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WC Funding- Banking Layer </a:t>
            </a:r>
            <a:r>
              <a:rPr lang="en-US" sz="4000" dirty="0" smtClean="0"/>
              <a:t>($0 to $25,000)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Banking </a:t>
            </a:r>
            <a:r>
              <a:rPr lang="en-US" b="1" dirty="0"/>
              <a:t>Layer </a:t>
            </a:r>
            <a:r>
              <a:rPr lang="en-US" dirty="0"/>
              <a:t>– we multiply the Projected </a:t>
            </a:r>
          </a:p>
          <a:p>
            <a:r>
              <a:rPr lang="en-US" b="1" dirty="0"/>
              <a:t>Payroll/$100 times the Rate</a:t>
            </a:r>
            <a:r>
              <a:rPr lang="en-US" dirty="0"/>
              <a:t> per $100 of payroll </a:t>
            </a:r>
          </a:p>
          <a:p>
            <a:r>
              <a:rPr lang="en-US" dirty="0"/>
              <a:t>at the 70% Confidence Level (CL) as </a:t>
            </a:r>
          </a:p>
          <a:p>
            <a:r>
              <a:rPr lang="en-US" dirty="0"/>
              <a:t>calculated by the actuary ($</a:t>
            </a:r>
            <a:r>
              <a:rPr lang="en-US" dirty="0" smtClean="0"/>
              <a:t>1.56 </a:t>
            </a:r>
            <a:r>
              <a:rPr lang="en-US" dirty="0"/>
              <a:t>for FY 16/17).  </a:t>
            </a:r>
          </a:p>
          <a:p>
            <a:endParaRPr lang="en-US" dirty="0"/>
          </a:p>
          <a:p>
            <a:r>
              <a:rPr lang="en-US" dirty="0"/>
              <a:t>See </a:t>
            </a:r>
            <a:r>
              <a:rPr lang="en-US" u="sng" dirty="0"/>
              <a:t>Column C</a:t>
            </a:r>
            <a:r>
              <a:rPr lang="en-US" dirty="0"/>
              <a:t> in the Funding Spreadsheet – </a:t>
            </a:r>
          </a:p>
          <a:p>
            <a:r>
              <a:rPr lang="en-US" dirty="0"/>
              <a:t>(</a:t>
            </a:r>
            <a:r>
              <a:rPr lang="en-US" dirty="0" err="1"/>
              <a:t>CYPa</a:t>
            </a:r>
            <a:r>
              <a:rPr lang="en-US" dirty="0"/>
              <a:t>/$100) x Rate  </a:t>
            </a:r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3028126"/>
              </p:ext>
            </p:extLst>
          </p:nvPr>
        </p:nvGraphicFramePr>
        <p:xfrm>
          <a:off x="6381465" y="2281552"/>
          <a:ext cx="5384591" cy="315172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33885"/>
                <a:gridCol w="1830409"/>
                <a:gridCol w="1420297"/>
              </a:tblGrid>
              <a:tr h="20622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B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 C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98658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Formula/Allocation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CY 2015 with 3% Inflation Factor  (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CYPa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(</a:t>
                      </a:r>
                      <a:r>
                        <a:rPr lang="en-US" sz="1400" u="none" strike="noStrike" dirty="0" err="1">
                          <a:effectLst/>
                        </a:rPr>
                        <a:t>CYPa</a:t>
                      </a:r>
                      <a:r>
                        <a:rPr lang="en-US" sz="1400" u="none" strike="noStrike" dirty="0">
                          <a:effectLst/>
                        </a:rPr>
                        <a:t>/$100) x Rate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64950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MEMBER ENTITY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CY 2015 with Inflation Factor  (</a:t>
                      </a:r>
                      <a:r>
                        <a:rPr lang="en-US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CYPa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BANKING LAYER (BL) </a:t>
                      </a:r>
                      <a:r>
                        <a:rPr lang="en-US" sz="1400" u="none" strike="noStrike" dirty="0" smtClean="0">
                          <a:effectLst/>
                        </a:rPr>
                        <a:t>$0 to $25K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3548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Rate/Amount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 </a:t>
                      </a:r>
                      <a:r>
                        <a:rPr lang="en-US" sz="1400" b="1" u="none" strike="noStrike" dirty="0" smtClean="0">
                          <a:effectLst/>
                        </a:rPr>
                        <a:t>1.03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$1.56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0622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Dunsmuir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$501,483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$7,823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0622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Subtotal Members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$15,457,669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$241,140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0622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Biggs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$391,965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$6,115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0622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Subtotal Mini Cities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$4,895,573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$76,371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0622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Grand Total 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$20,353,242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$317,511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818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WC Funding – Shared Layer </a:t>
            </a:r>
            <a:r>
              <a:rPr lang="en-US" sz="2800" dirty="0" smtClean="0"/>
              <a:t>($25,001 to $250,000)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845733"/>
            <a:ext cx="10241280" cy="4221691"/>
          </a:xfrm>
        </p:spPr>
        <p:txBody>
          <a:bodyPr>
            <a:normAutofit/>
          </a:bodyPr>
          <a:lstStyle/>
          <a:p>
            <a:r>
              <a:rPr lang="en-US" b="1" dirty="0" smtClean="0"/>
              <a:t>Shared </a:t>
            </a:r>
            <a:r>
              <a:rPr lang="en-US" b="1" dirty="0"/>
              <a:t>Layer </a:t>
            </a:r>
            <a:r>
              <a:rPr lang="en-US" dirty="0"/>
              <a:t>– we multiply the Projected </a:t>
            </a:r>
          </a:p>
          <a:p>
            <a:r>
              <a:rPr lang="en-US" b="1" dirty="0"/>
              <a:t>Payroll/$100 times the Rate </a:t>
            </a:r>
            <a:r>
              <a:rPr lang="en-US" dirty="0"/>
              <a:t>per $100 of payroll</a:t>
            </a:r>
          </a:p>
          <a:p>
            <a:r>
              <a:rPr lang="en-US" dirty="0"/>
              <a:t>at the 70% Confidence Level (CL) as </a:t>
            </a:r>
          </a:p>
          <a:p>
            <a:r>
              <a:rPr lang="en-US" dirty="0"/>
              <a:t>calculated by the actuary </a:t>
            </a:r>
            <a:r>
              <a:rPr lang="en-US" dirty="0" smtClean="0"/>
              <a:t>($3.534 </a:t>
            </a:r>
            <a:r>
              <a:rPr lang="en-US" dirty="0"/>
              <a:t>for FY 16/17)  </a:t>
            </a:r>
          </a:p>
          <a:p>
            <a:r>
              <a:rPr lang="en-US" b="1" dirty="0"/>
              <a:t>Times the Member’s Experience Modification </a:t>
            </a:r>
          </a:p>
          <a:p>
            <a:r>
              <a:rPr lang="en-US" b="1" dirty="0"/>
              <a:t>Factor </a:t>
            </a:r>
            <a:r>
              <a:rPr lang="en-US" dirty="0"/>
              <a:t>(Ex Mod) to obtain the </a:t>
            </a:r>
          </a:p>
          <a:p>
            <a:r>
              <a:rPr lang="en-US" b="1" dirty="0"/>
              <a:t>Unadjusted Shared Layer Funding</a:t>
            </a:r>
            <a:r>
              <a:rPr lang="en-US" dirty="0"/>
              <a:t>. </a:t>
            </a:r>
          </a:p>
          <a:p>
            <a:r>
              <a:rPr lang="en-US" u="sng" dirty="0"/>
              <a:t>See columns D, E &amp; F</a:t>
            </a:r>
          </a:p>
          <a:p>
            <a:r>
              <a:rPr lang="en-US" dirty="0"/>
              <a:t>(B) x (D) x (E) = (F)</a:t>
            </a:r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7010194"/>
              </p:ext>
            </p:extLst>
          </p:nvPr>
        </p:nvGraphicFramePr>
        <p:xfrm>
          <a:off x="6048374" y="2091807"/>
          <a:ext cx="5953125" cy="34808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26408"/>
                <a:gridCol w="1166270"/>
                <a:gridCol w="1120149"/>
                <a:gridCol w="1120149"/>
                <a:gridCol w="1120149"/>
              </a:tblGrid>
              <a:tr h="20139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B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D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 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F </a:t>
                      </a:r>
                    </a:p>
                  </a:txBody>
                  <a:tcPr marL="0" marR="0" marT="0" marB="0" anchor="b"/>
                </a:tc>
              </a:tr>
              <a:tr h="91597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Formula/Allocation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 2015 with 3% Inflation Factor  (</a:t>
                      </a:r>
                      <a:r>
                        <a:rPr lang="en-US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CYPa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)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(</a:t>
                      </a:r>
                      <a:r>
                        <a:rPr lang="en-US" sz="1400" u="none" strike="noStrike" dirty="0" err="1">
                          <a:effectLst/>
                        </a:rPr>
                        <a:t>CYPa</a:t>
                      </a:r>
                      <a:r>
                        <a:rPr lang="en-US" sz="1400" u="none" strike="noStrike" dirty="0">
                          <a:effectLst/>
                        </a:rPr>
                        <a:t>/$100) x Rate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Member RLR x Member Cred + (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1-member Cred)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Shared Layer x    Ex Mod</a:t>
                      </a:r>
                    </a:p>
                  </a:txBody>
                  <a:tcPr marL="0" marR="0" marT="0" marB="0" anchor="b"/>
                </a:tc>
              </a:tr>
              <a:tr h="66423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MEMBER ENTITY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CY 2015 with Inflation Factor  (</a:t>
                      </a:r>
                      <a:r>
                        <a:rPr lang="en-US" sz="1400" u="none" strike="noStrike" dirty="0" err="1">
                          <a:effectLst/>
                        </a:rPr>
                        <a:t>CYPa</a:t>
                      </a:r>
                      <a:r>
                        <a:rPr lang="en-US" sz="1400" u="none" strike="noStrike" dirty="0">
                          <a:effectLst/>
                        </a:rPr>
                        <a:t>)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SHARED LAYER (SL) $25K to $250K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 MOD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UNADJUSTED SHARED LAYER</a:t>
                      </a:r>
                    </a:p>
                  </a:txBody>
                  <a:tcPr marL="0" marR="0" marT="0" marB="0" anchor="b"/>
                </a:tc>
              </a:tr>
              <a:tr h="20139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Rate/Amount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 </a:t>
                      </a:r>
                      <a:r>
                        <a:rPr lang="en-US" sz="1400" b="1" u="none" strike="noStrike" dirty="0" smtClean="0">
                          <a:effectLst/>
                        </a:rPr>
                        <a:t>1.03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$3.534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Calc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Calc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7794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Yreka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$2,912,180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$102,916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$100,549</a:t>
                      </a:r>
                    </a:p>
                  </a:txBody>
                  <a:tcPr marL="0" marR="0" marT="0" marB="0" anchor="b"/>
                </a:tc>
              </a:tr>
              <a:tr h="27794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Subtotal Members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$15,457,669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$546,274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$513,053</a:t>
                      </a:r>
                    </a:p>
                  </a:txBody>
                  <a:tcPr marL="0" marR="0" marT="0" marB="0" anchor="b"/>
                </a:tc>
              </a:tr>
              <a:tr h="20139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Biggs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$391,965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$13,852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$16,847</a:t>
                      </a:r>
                    </a:p>
                  </a:txBody>
                  <a:tcPr marL="0" marR="0" marT="0" marB="0" anchor="b"/>
                </a:tc>
              </a:tr>
              <a:tr h="27794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Subtotal Mini Cities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$4,895,573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$173,010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$210,415</a:t>
                      </a:r>
                    </a:p>
                  </a:txBody>
                  <a:tcPr marL="0" marR="0" marT="0" marB="0" anchor="b"/>
                </a:tc>
              </a:tr>
              <a:tr h="27794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Grand Total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$20,353,242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$719,284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$723,468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981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WC Funding – Ex Mod Calculation</a:t>
            </a:r>
            <a:br>
              <a:rPr lang="en-US" dirty="0" smtClean="0"/>
            </a:br>
            <a:r>
              <a:rPr lang="en-US" sz="2800" i="1" dirty="0"/>
              <a:t>Refer to </a:t>
            </a:r>
            <a:r>
              <a:rPr lang="en-US" sz="2800" i="1" dirty="0" smtClean="0"/>
              <a:t>WC </a:t>
            </a:r>
            <a:r>
              <a:rPr lang="en-US" sz="2800" i="1" dirty="0"/>
              <a:t>Experience Modification Calculation Spreadsheet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5017" y="1940585"/>
            <a:ext cx="6856095" cy="4183989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  <a:spcBef>
                <a:spcPts val="1800"/>
              </a:spcBef>
              <a:spcAft>
                <a:spcPts val="1800"/>
              </a:spcAft>
              <a:buFont typeface="Wingdings" panose="05000000000000000000" pitchFamily="2" charset="2"/>
              <a:buChar char="§"/>
            </a:pPr>
            <a:r>
              <a:rPr lang="en-US" dirty="0" smtClean="0"/>
              <a:t> Divide </a:t>
            </a:r>
            <a:r>
              <a:rPr lang="en-US" dirty="0" smtClean="0"/>
              <a:t>member losses for last </a:t>
            </a:r>
            <a:r>
              <a:rPr lang="en-US" u="sng" dirty="0" smtClean="0"/>
              <a:t>four</a:t>
            </a:r>
            <a:r>
              <a:rPr lang="en-US" dirty="0" smtClean="0"/>
              <a:t> complete years, </a:t>
            </a:r>
            <a:r>
              <a:rPr lang="en-US" i="1" dirty="0" smtClean="0"/>
              <a:t>less 4850 salary continuation</a:t>
            </a:r>
            <a:r>
              <a:rPr lang="en-US" dirty="0" smtClean="0"/>
              <a:t>, capped at $50,000, by the corresponding member payroll to obtain the </a:t>
            </a:r>
            <a:r>
              <a:rPr lang="en-US" b="1" dirty="0" smtClean="0"/>
              <a:t>Member’s Loss Rate.</a:t>
            </a:r>
            <a:r>
              <a:rPr lang="en-US" dirty="0" smtClean="0"/>
              <a:t> (Column N)</a:t>
            </a:r>
          </a:p>
          <a:p>
            <a:pPr>
              <a:lnSpc>
                <a:spcPct val="150000"/>
              </a:lnSpc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dirty="0" smtClean="0"/>
              <a:t> Divide </a:t>
            </a:r>
            <a:r>
              <a:rPr lang="en-US" dirty="0" smtClean="0"/>
              <a:t>the Member Loss Rate by the total SCORE Loss Rate = </a:t>
            </a:r>
            <a:r>
              <a:rPr lang="en-US" dirty="0" smtClean="0"/>
              <a:t>  </a:t>
            </a:r>
            <a:r>
              <a:rPr lang="en-US" b="1" dirty="0" smtClean="0"/>
              <a:t>Relative </a:t>
            </a:r>
            <a:r>
              <a:rPr lang="en-US" b="1" dirty="0" smtClean="0"/>
              <a:t>Loss Rate</a:t>
            </a:r>
            <a:r>
              <a:rPr lang="en-US" dirty="0" smtClean="0"/>
              <a:t> for member (Column O)  </a:t>
            </a:r>
            <a:endParaRPr lang="en-US" dirty="0" smtClean="0"/>
          </a:p>
          <a:p>
            <a:pPr>
              <a:lnSpc>
                <a:spcPct val="100000"/>
              </a:lnSpc>
              <a:spcAft>
                <a:spcPts val="1200"/>
              </a:spcAft>
            </a:pPr>
            <a:endParaRPr lang="en-US" dirty="0" smtClean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dirty="0" smtClean="0"/>
              <a:t> Multiply </a:t>
            </a:r>
            <a:r>
              <a:rPr lang="en-US" dirty="0"/>
              <a:t>the Relative Loss Rate </a:t>
            </a:r>
            <a:r>
              <a:rPr lang="en-US" dirty="0" smtClean="0"/>
              <a:t>(O) </a:t>
            </a:r>
            <a:r>
              <a:rPr lang="en-US" dirty="0"/>
              <a:t>by a </a:t>
            </a:r>
            <a:endParaRPr lang="en-US" dirty="0" smtClean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b="1" dirty="0" smtClean="0"/>
              <a:t>Credibility </a:t>
            </a:r>
            <a:r>
              <a:rPr lang="en-US" b="1" dirty="0" smtClean="0"/>
              <a:t>Factor – </a:t>
            </a:r>
            <a:r>
              <a:rPr lang="en-US" i="1" dirty="0" smtClean="0"/>
              <a:t>See </a:t>
            </a:r>
            <a:r>
              <a:rPr lang="en-US" i="1" dirty="0" smtClean="0"/>
              <a:t>next page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4795754"/>
              </p:ext>
            </p:extLst>
          </p:nvPr>
        </p:nvGraphicFramePr>
        <p:xfrm>
          <a:off x="7421112" y="2181915"/>
          <a:ext cx="4517407" cy="37820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38773"/>
                <a:gridCol w="1279266"/>
                <a:gridCol w="1099368"/>
              </a:tblGrid>
              <a:tr h="417198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N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O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85790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FORMULA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Total Member losses/Total Member Payroll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Member LR/Total Pool LR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68370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MEMBER ENTITY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Loss Rate Per $100 (LR)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Relative Loss Rate Per $100 (RLR)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27902"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2790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Dunsmuir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$2.36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$1.05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2790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Yreka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$2.12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$0.94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2790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Subtotal Members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$1.96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$0.87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2790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Biggs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$0.04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$0.02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2790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Colfax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$0.07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$0.03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2790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Subtotal Mini Cities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$3.23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$1.43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2790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Grand Total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$2.26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$1.00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75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6350" y="247650"/>
            <a:ext cx="10058400" cy="1450757"/>
          </a:xfrm>
        </p:spPr>
        <p:txBody>
          <a:bodyPr>
            <a:normAutofit/>
          </a:bodyPr>
          <a:lstStyle/>
          <a:p>
            <a:r>
              <a:rPr lang="en-US" dirty="0" smtClean="0"/>
              <a:t>WC Funding – Credibility </a:t>
            </a:r>
            <a:r>
              <a:rPr lang="en-US" dirty="0" smtClean="0"/>
              <a:t>Factor</a:t>
            </a:r>
            <a:br>
              <a:rPr lang="en-US" dirty="0" smtClean="0"/>
            </a:br>
            <a:r>
              <a:rPr lang="en-US" sz="3100" i="1" dirty="0"/>
              <a:t>Refer to WC Experience Modification Calculation Spreadsheet</a:t>
            </a:r>
            <a:endParaRPr lang="en-US" sz="31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258709" y="1842448"/>
            <a:ext cx="5974081" cy="4617338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 smtClean="0"/>
              <a:t> Multiply </a:t>
            </a:r>
            <a:r>
              <a:rPr lang="en-US" dirty="0"/>
              <a:t>the Relative Loss </a:t>
            </a:r>
            <a:r>
              <a:rPr lang="en-US" dirty="0" smtClean="0"/>
              <a:t>Rate (O)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 </a:t>
            </a:r>
            <a:r>
              <a:rPr lang="en-US" dirty="0"/>
              <a:t>by a </a:t>
            </a:r>
            <a:r>
              <a:rPr lang="en-US" b="1" dirty="0"/>
              <a:t>Credibility </a:t>
            </a:r>
            <a:r>
              <a:rPr lang="en-US" b="1" dirty="0" smtClean="0"/>
              <a:t>Factor </a:t>
            </a:r>
            <a:r>
              <a:rPr lang="en-US" dirty="0" smtClean="0"/>
              <a:t>(Q</a:t>
            </a:r>
            <a:r>
              <a:rPr lang="en-US" dirty="0" smtClean="0"/>
              <a:t>)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US" dirty="0" smtClean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 smtClean="0"/>
              <a:t> </a:t>
            </a:r>
            <a:r>
              <a:rPr lang="en-US" b="1" dirty="0" smtClean="0"/>
              <a:t>Credibility </a:t>
            </a:r>
            <a:r>
              <a:rPr lang="en-US" b="1" dirty="0" smtClean="0"/>
              <a:t>Factor = </a:t>
            </a:r>
            <a:r>
              <a:rPr lang="en-US" dirty="0" smtClean="0"/>
              <a:t>Member Payroll/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(Member Payroll + Largest member Payroll)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dirty="0" smtClean="0"/>
              <a:t>Mini Cities at $4,895,572 payroll is </a:t>
            </a:r>
            <a:r>
              <a:rPr lang="en-US" dirty="0" smtClean="0"/>
              <a:t>largest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endParaRPr lang="en-US" dirty="0" smtClean="0"/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en-US" dirty="0" smtClean="0"/>
              <a:t> </a:t>
            </a:r>
            <a:r>
              <a:rPr lang="en-US" b="1" dirty="0" smtClean="0"/>
              <a:t>Ex </a:t>
            </a:r>
            <a:r>
              <a:rPr lang="en-US" b="1" dirty="0" smtClean="0"/>
              <a:t>Mod </a:t>
            </a:r>
            <a:r>
              <a:rPr lang="en-US" dirty="0" smtClean="0"/>
              <a:t>= Member Relative Loss Rate x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dirty="0" smtClean="0"/>
              <a:t>Member Credibility Factor +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dirty="0" smtClean="0"/>
              <a:t>(One - Member </a:t>
            </a:r>
            <a:r>
              <a:rPr lang="en-US" dirty="0" smtClean="0"/>
              <a:t>Credibility Factor)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u="sng" dirty="0" smtClean="0"/>
              <a:t>See </a:t>
            </a:r>
            <a:r>
              <a:rPr lang="en-US" u="sng" dirty="0" smtClean="0"/>
              <a:t>Column </a:t>
            </a:r>
            <a:r>
              <a:rPr lang="en-US" u="sng" dirty="0" smtClean="0"/>
              <a:t>R</a:t>
            </a:r>
            <a:endParaRPr lang="en-US" u="sng" dirty="0" smtClean="0"/>
          </a:p>
          <a:p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762859372"/>
              </p:ext>
            </p:extLst>
          </p:nvPr>
        </p:nvGraphicFramePr>
        <p:xfrm>
          <a:off x="5213442" y="1842447"/>
          <a:ext cx="6346212" cy="397733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20915"/>
                <a:gridCol w="1305701"/>
                <a:gridCol w="1593972"/>
                <a:gridCol w="953839"/>
                <a:gridCol w="1271785"/>
              </a:tblGrid>
              <a:tr h="220963">
                <a:tc>
                  <a:txBody>
                    <a:bodyPr/>
                    <a:lstStyle/>
                    <a:p>
                      <a:pPr algn="l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O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</a:rPr>
                        <a:t>P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</a:rPr>
                        <a:t>Q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>
                          <a:effectLst/>
                        </a:rPr>
                        <a:t>R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88385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FORMULA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Member LR/Total Pool LR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CY 2015 </a:t>
                      </a:r>
                      <a:r>
                        <a:rPr lang="en-US" sz="1400" u="none" strike="noStrike" dirty="0" smtClean="0">
                          <a:effectLst/>
                        </a:rPr>
                        <a:t>Payroll x </a:t>
                      </a:r>
                    </a:p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3% Inflation Factor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CYPa/(CYPa+largest member payroll)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Member </a:t>
                      </a:r>
                      <a:r>
                        <a:rPr lang="en-US" sz="1400" b="1" u="none" strike="noStrike" dirty="0" smtClean="0">
                          <a:effectLst/>
                        </a:rPr>
                        <a:t>RLR x Member Cred + (</a:t>
                      </a:r>
                      <a:r>
                        <a:rPr lang="en-US" sz="1400" b="1" u="none" strike="noStrike" dirty="0">
                          <a:effectLst/>
                        </a:rPr>
                        <a:t>1-member Cred)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66288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MEMBER ENTITY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Relative Loss Rate Per $100 (RLR)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CY 2015 with Inflation Factor  (</a:t>
                      </a:r>
                      <a:r>
                        <a:rPr lang="en-US" sz="1400" u="none" strike="noStrike" dirty="0" err="1">
                          <a:effectLst/>
                        </a:rPr>
                        <a:t>CYPa</a:t>
                      </a:r>
                      <a:r>
                        <a:rPr lang="en-US" sz="1400" u="none" strike="noStrike" dirty="0">
                          <a:effectLst/>
                        </a:rPr>
                        <a:t>)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Credibility Factor (Cred)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 smtClean="0">
                          <a:effectLst/>
                        </a:rPr>
                        <a:t>Ex </a:t>
                      </a:r>
                      <a:r>
                        <a:rPr lang="en-US" sz="1400" b="1" u="none" strike="noStrike" dirty="0">
                          <a:effectLst/>
                        </a:rPr>
                        <a:t>MOD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20963">
                <a:tc>
                  <a:txBody>
                    <a:bodyPr/>
                    <a:lstStyle/>
                    <a:p>
                      <a:pPr algn="l" fontAlgn="b"/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1.03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2096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Dunsmuir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$1.05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</a:t>
                      </a:r>
                      <a:r>
                        <a:rPr lang="en-US" sz="1400" u="none" strike="noStrike" dirty="0" smtClean="0">
                          <a:effectLst/>
                        </a:rPr>
                        <a:t>501,483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0.09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1.00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2096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Yreka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$0.94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</a:t>
                      </a:r>
                      <a:r>
                        <a:rPr lang="en-US" sz="1400" u="none" strike="noStrike" dirty="0" smtClean="0">
                          <a:effectLst/>
                        </a:rPr>
                        <a:t>2,912,180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0.37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0.98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44192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Subtotal Members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$0.87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</a:t>
                      </a:r>
                      <a:r>
                        <a:rPr lang="en-US" sz="1400" b="1" u="none" strike="noStrike" dirty="0" smtClean="0">
                          <a:effectLst/>
                        </a:rPr>
                        <a:t>15,457,669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0.76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0.90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2096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Biggs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$0.02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</a:t>
                      </a:r>
                      <a:r>
                        <a:rPr lang="en-US" sz="1400" u="none" strike="noStrike" dirty="0" smtClean="0">
                          <a:effectLst/>
                        </a:rPr>
                        <a:t>391,965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0.07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1.22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2096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Colfax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$0.03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</a:t>
                      </a:r>
                      <a:r>
                        <a:rPr lang="en-US" sz="1400" u="none" strike="noStrike" dirty="0" smtClean="0">
                          <a:effectLst/>
                        </a:rPr>
                        <a:t>458,398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0.09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1.22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44192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Subtotal Mini Cities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$1.43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</a:t>
                      </a:r>
                      <a:r>
                        <a:rPr lang="en-US" sz="1400" b="1" u="none" strike="noStrike" dirty="0" smtClean="0">
                          <a:effectLst/>
                        </a:rPr>
                        <a:t>4,895,572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0.50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1.22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2096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Grand Total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$1.00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</a:t>
                      </a:r>
                      <a:r>
                        <a:rPr lang="en-US" sz="1400" u="none" strike="noStrike" dirty="0" smtClean="0">
                          <a:effectLst/>
                        </a:rPr>
                        <a:t>20,353,241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0.81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1.00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z="2800" smtClean="0"/>
              <a:pPr/>
              <a:t>18</a:t>
            </a:fld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5474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56422"/>
          </a:xfrm>
        </p:spPr>
        <p:txBody>
          <a:bodyPr/>
          <a:lstStyle/>
          <a:p>
            <a:r>
              <a:rPr lang="en-US" dirty="0" smtClean="0"/>
              <a:t>WC Funding – Adjusted Shared Layer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4325" y="1828799"/>
            <a:ext cx="10172699" cy="3840269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 </a:t>
            </a:r>
            <a:r>
              <a:rPr lang="en-US" b="1" dirty="0"/>
              <a:t>Shared Layer x Ex Mod = Unadjusted Shared Layer</a:t>
            </a:r>
            <a:r>
              <a:rPr lang="en-US" dirty="0"/>
              <a:t>.  </a:t>
            </a:r>
            <a:r>
              <a:rPr lang="en-US" u="sng" dirty="0"/>
              <a:t>Column F</a:t>
            </a:r>
          </a:p>
          <a:p>
            <a:r>
              <a:rPr lang="en-US" dirty="0"/>
              <a:t>Total </a:t>
            </a:r>
            <a:r>
              <a:rPr lang="en-US" u="sng" dirty="0"/>
              <a:t>unadjusted funding does not balance </a:t>
            </a:r>
            <a:r>
              <a:rPr lang="en-US" dirty="0"/>
              <a:t>with </a:t>
            </a:r>
          </a:p>
          <a:p>
            <a:r>
              <a:rPr lang="en-US" dirty="0"/>
              <a:t>original funding total </a:t>
            </a:r>
            <a:r>
              <a:rPr lang="en-US" dirty="0" smtClean="0"/>
              <a:t>($723,468 </a:t>
            </a:r>
            <a:r>
              <a:rPr lang="en-US" dirty="0"/>
              <a:t>v. </a:t>
            </a:r>
            <a:r>
              <a:rPr lang="en-US" dirty="0" smtClean="0"/>
              <a:t>$719,284).</a:t>
            </a:r>
            <a:endParaRPr lang="en-US" dirty="0"/>
          </a:p>
          <a:p>
            <a:r>
              <a:rPr lang="en-US" dirty="0"/>
              <a:t>To balance the amount the </a:t>
            </a:r>
            <a:r>
              <a:rPr lang="en-US" u="sng" dirty="0"/>
              <a:t>Unadjusted Shared Layer </a:t>
            </a:r>
          </a:p>
          <a:p>
            <a:r>
              <a:rPr lang="en-US" u="sng" dirty="0"/>
              <a:t>is divided by a Weighted Ex Mod  </a:t>
            </a:r>
          </a:p>
          <a:p>
            <a:endParaRPr lang="en-US" u="sng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 Weighted Ex Mod </a:t>
            </a:r>
            <a:r>
              <a:rPr lang="en-US" dirty="0"/>
              <a:t>= unadjusted shared layer/shared layer = </a:t>
            </a:r>
            <a:r>
              <a:rPr lang="en-US" dirty="0" smtClean="0"/>
              <a:t>1.00582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/>
              <a:t> Adjusted Shared Layer </a:t>
            </a:r>
            <a:r>
              <a:rPr lang="en-US" dirty="0"/>
              <a:t>= SL x Ex Mod/Total Weighted Ex Mod. </a:t>
            </a:r>
            <a:r>
              <a:rPr lang="en-US" u="sng" dirty="0"/>
              <a:t>Column G</a:t>
            </a:r>
          </a:p>
          <a:p>
            <a:r>
              <a:rPr lang="en-US" i="1" dirty="0"/>
              <a:t>Adjusted Shared Layer balances with the original funding amount per actuary</a:t>
            </a:r>
          </a:p>
          <a:p>
            <a:endParaRPr lang="en-US" i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4107308"/>
              </p:ext>
            </p:extLst>
          </p:nvPr>
        </p:nvGraphicFramePr>
        <p:xfrm>
          <a:off x="7886700" y="1897899"/>
          <a:ext cx="4000499" cy="331227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24000"/>
                <a:gridCol w="1288048"/>
                <a:gridCol w="1188451"/>
              </a:tblGrid>
              <a:tr h="22169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F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 G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05793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Formula/Allocation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Shared Layer x    Ex Mod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SL x EX Mod/ </a:t>
                      </a:r>
                      <a:r>
                        <a:rPr lang="en-US" sz="1400" b="1" u="none" strike="noStrike" dirty="0" smtClean="0">
                          <a:effectLst/>
                        </a:rPr>
                        <a:t> Total Weighted Ex Mod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70246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MEMBER ENTITY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UNADJUSTED SHARED LAYER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ADJUSTED SHARED LAYER*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2169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Rate/Amount 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Calculation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</a:t>
                      </a:r>
                      <a:r>
                        <a:rPr lang="en-US" sz="1400" u="none" strike="noStrike" dirty="0" smtClean="0">
                          <a:effectLst/>
                        </a:rPr>
                        <a:t>Calculation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2169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Dunsmuir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$17,798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$17,695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2169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Subtotal Members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$513,053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$510,086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2169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Biggs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$16,847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$16,749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2169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Subtotal Mini Cities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$210,415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$209,198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2169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u="none" strike="noStrike" dirty="0">
                          <a:effectLst/>
                        </a:rPr>
                        <a:t>Grand Total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$723,468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$719,284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53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369609"/>
            <a:ext cx="10058400" cy="402336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Explain how </a:t>
            </a:r>
            <a:r>
              <a:rPr lang="en-US" sz="2800" dirty="0" smtClean="0"/>
              <a:t>the Liability and </a:t>
            </a:r>
          </a:p>
          <a:p>
            <a:r>
              <a:rPr lang="en-US" sz="2800" dirty="0" smtClean="0"/>
              <a:t>Workers</a:t>
            </a:r>
            <a:r>
              <a:rPr lang="en-US" sz="2800" dirty="0" smtClean="0"/>
              <a:t>’ Compensation (WC) </a:t>
            </a:r>
          </a:p>
          <a:p>
            <a:r>
              <a:rPr lang="en-US" sz="2800" dirty="0" smtClean="0"/>
              <a:t>funding is calculated per </a:t>
            </a:r>
            <a:r>
              <a:rPr lang="en-US" sz="2800" dirty="0" smtClean="0"/>
              <a:t>the </a:t>
            </a:r>
          </a:p>
          <a:p>
            <a:r>
              <a:rPr lang="en-US" sz="2800" dirty="0" smtClean="0"/>
              <a:t>Master </a:t>
            </a:r>
            <a:r>
              <a:rPr lang="en-US" sz="2800" dirty="0" smtClean="0"/>
              <a:t>Plan Documents </a:t>
            </a:r>
          </a:p>
          <a:p>
            <a:r>
              <a:rPr lang="en-US" sz="2800" dirty="0" smtClean="0"/>
              <a:t>for each Program    </a:t>
            </a:r>
            <a:endParaRPr lang="en-US" sz="2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92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WC Funding – Excess Layer</a:t>
            </a:r>
            <a:br>
              <a:rPr lang="en-US" dirty="0" smtClean="0"/>
            </a:br>
            <a:r>
              <a:rPr lang="en-US" sz="3600" dirty="0" smtClean="0"/>
              <a:t>($250,000 to Statutory Limit) LAWCX </a:t>
            </a:r>
            <a:r>
              <a:rPr lang="en-US" sz="3600" dirty="0"/>
              <a:t>Premium 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2313" y="1937270"/>
            <a:ext cx="10058400" cy="402336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dirty="0" smtClean="0"/>
              <a:t>The </a:t>
            </a:r>
            <a:r>
              <a:rPr lang="en-US" dirty="0"/>
              <a:t>cost of excess coverage shall be charged to each </a:t>
            </a:r>
            <a:endParaRPr lang="en-US" dirty="0" smtClean="0"/>
          </a:p>
          <a:p>
            <a:pPr lvl="0"/>
            <a:r>
              <a:rPr lang="en-US" dirty="0" smtClean="0"/>
              <a:t>“</a:t>
            </a:r>
            <a:r>
              <a:rPr lang="en-US" dirty="0"/>
              <a:t>Participating Member” in the same proportion as </a:t>
            </a:r>
            <a:endParaRPr lang="en-US" dirty="0" smtClean="0"/>
          </a:p>
          <a:p>
            <a:pPr lvl="0"/>
            <a:r>
              <a:rPr lang="en-US" dirty="0" smtClean="0"/>
              <a:t>the </a:t>
            </a:r>
            <a:r>
              <a:rPr lang="en-US" dirty="0"/>
              <a:t>projected payroll is to the total payroll</a:t>
            </a:r>
            <a:r>
              <a:rPr lang="en-US" dirty="0" smtClean="0"/>
              <a:t>.  </a:t>
            </a:r>
          </a:p>
          <a:p>
            <a:pPr lvl="0"/>
            <a:endParaRPr lang="en-US" dirty="0" smtClean="0"/>
          </a:p>
          <a:p>
            <a:pPr lvl="0"/>
            <a:r>
              <a:rPr lang="en-US" u="sng" dirty="0" smtClean="0"/>
              <a:t>Total LAWCX Premium = $246,511 </a:t>
            </a:r>
            <a:r>
              <a:rPr lang="en-US" dirty="0" smtClean="0"/>
              <a:t>(Column H)</a:t>
            </a:r>
          </a:p>
          <a:p>
            <a:pPr lvl="0"/>
            <a:r>
              <a:rPr lang="en-US" dirty="0" smtClean="0"/>
              <a:t>Charged to members based on % </a:t>
            </a:r>
            <a:r>
              <a:rPr lang="en-US" dirty="0" smtClean="0"/>
              <a:t>Payroll</a:t>
            </a:r>
          </a:p>
          <a:p>
            <a:pPr lvl="0"/>
            <a:endParaRPr lang="en-US" dirty="0" smtClean="0"/>
          </a:p>
          <a:p>
            <a:r>
              <a:rPr lang="en-US" u="sng" dirty="0" smtClean="0"/>
              <a:t>LAWCX Assessment = $15,902, estimated </a:t>
            </a:r>
            <a:r>
              <a:rPr lang="en-US" dirty="0"/>
              <a:t>(Column </a:t>
            </a:r>
            <a:r>
              <a:rPr lang="en-US" dirty="0" smtClean="0"/>
              <a:t>J)</a:t>
            </a:r>
            <a:endParaRPr lang="en-US" dirty="0"/>
          </a:p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dirty="0" smtClean="0"/>
              <a:t>Charged </a:t>
            </a:r>
            <a:r>
              <a:rPr lang="en-US" dirty="0" smtClean="0"/>
              <a:t>to members based on % Payroll </a:t>
            </a:r>
          </a:p>
          <a:p>
            <a:pPr lv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</a:pPr>
            <a:r>
              <a:rPr lang="en-US" i="1" dirty="0" smtClean="0"/>
              <a:t>per Board direction </a:t>
            </a:r>
            <a:endParaRPr lang="en-US" i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5926477"/>
              </p:ext>
            </p:extLst>
          </p:nvPr>
        </p:nvGraphicFramePr>
        <p:xfrm>
          <a:off x="6468186" y="2242070"/>
          <a:ext cx="5180889" cy="34137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37564"/>
                <a:gridCol w="2028825"/>
                <a:gridCol w="1714500"/>
              </a:tblGrid>
              <a:tr h="8252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 H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 J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3254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Formula/Allocation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Premium x  (Member CYPa/Total Pool CYPa)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Assessment x  (Member CYPa/Total Pool CYPa)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4822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MEMBER ENTITY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EXCESS LAYER </a:t>
                      </a:r>
                      <a:endParaRPr lang="en-US" sz="14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250K TO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STATUTORY LIMIT </a:t>
                      </a:r>
                    </a:p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LAWCX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PREMIUM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LAWCX ASSESMENT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2208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Rate/Amount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$246,511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$15,902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2208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Dunsmuir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$6,074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$456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2208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Yreka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$35,271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$2,464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2208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Subtotal Members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$187,218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$14,076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2208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Biggs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$4,747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$313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2208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Tulelake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$4,358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$254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2208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Subtotal Mini Cities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$59,293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$1,826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2208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Grand Total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$246,511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$15,902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5079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461305"/>
            <a:ext cx="10058400" cy="1064526"/>
          </a:xfrm>
        </p:spPr>
        <p:txBody>
          <a:bodyPr/>
          <a:lstStyle/>
          <a:p>
            <a:r>
              <a:rPr lang="en-US" dirty="0" smtClean="0"/>
              <a:t>WC Funding – Administrative Expenses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9580" y="1705558"/>
            <a:ext cx="9018270" cy="4733341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 </a:t>
            </a:r>
          </a:p>
          <a:p>
            <a:pPr lvl="1">
              <a:lnSpc>
                <a:spcPct val="110000"/>
              </a:lnSpc>
              <a:buFont typeface="Wingdings" panose="05000000000000000000" pitchFamily="2" charset="2"/>
              <a:buChar char="§"/>
            </a:pPr>
            <a:r>
              <a:rPr lang="en-US" sz="2600" dirty="0"/>
              <a:t>Multiply fifty (50) percent of the Admin Expenses </a:t>
            </a:r>
          </a:p>
          <a:p>
            <a:pPr marL="201168" lvl="1" indent="0">
              <a:lnSpc>
                <a:spcPct val="110000"/>
              </a:lnSpc>
              <a:buNone/>
            </a:pPr>
            <a:r>
              <a:rPr lang="en-US" sz="2600" dirty="0"/>
              <a:t>by Member projected payroll divided by </a:t>
            </a:r>
          </a:p>
          <a:p>
            <a:pPr marL="201168" lvl="1" indent="0">
              <a:lnSpc>
                <a:spcPct val="110000"/>
              </a:lnSpc>
              <a:buNone/>
            </a:pPr>
            <a:r>
              <a:rPr lang="en-US" sz="2600" dirty="0"/>
              <a:t>the total projected payroll of all Members, </a:t>
            </a:r>
            <a:r>
              <a:rPr lang="en-US" sz="2600" u="sng" dirty="0"/>
              <a:t>Column L</a:t>
            </a:r>
            <a:r>
              <a:rPr lang="en-US" sz="2600" dirty="0"/>
              <a:t>; </a:t>
            </a:r>
          </a:p>
          <a:p>
            <a:pPr marL="201168" lvl="1" indent="0">
              <a:buNone/>
            </a:pPr>
            <a:endParaRPr lang="en-US" sz="2600" dirty="0"/>
          </a:p>
          <a:p>
            <a:pPr marL="201168" lvl="1" indent="0">
              <a:buNone/>
            </a:pPr>
            <a:r>
              <a:rPr lang="en-US" sz="2600" i="1" dirty="0"/>
              <a:t>plus </a:t>
            </a:r>
          </a:p>
          <a:p>
            <a:pPr marL="201168" lvl="1" indent="0">
              <a:lnSpc>
                <a:spcPct val="120000"/>
              </a:lnSpc>
              <a:buNone/>
            </a:pPr>
            <a:endParaRPr lang="en-US" sz="2600" dirty="0"/>
          </a:p>
          <a:p>
            <a:pPr lvl="1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2600" dirty="0"/>
              <a:t>A share of the remaining “Administrative Expenses”</a:t>
            </a:r>
          </a:p>
          <a:p>
            <a:pPr marL="201168" lvl="1" indent="0">
              <a:lnSpc>
                <a:spcPct val="120000"/>
              </a:lnSpc>
              <a:buNone/>
            </a:pPr>
            <a:r>
              <a:rPr lang="en-US" sz="2600" dirty="0"/>
              <a:t> that is equal among all the members.  </a:t>
            </a:r>
            <a:r>
              <a:rPr lang="en-US" sz="2600" u="sng" dirty="0"/>
              <a:t>Column K</a:t>
            </a:r>
          </a:p>
          <a:p>
            <a:pPr marL="201168" lvl="1" indent="0">
              <a:lnSpc>
                <a:spcPct val="120000"/>
              </a:lnSpc>
              <a:buNone/>
            </a:pPr>
            <a:r>
              <a:rPr lang="en-US" sz="2600" i="1" dirty="0"/>
              <a:t>                            </a:t>
            </a:r>
            <a:r>
              <a:rPr lang="en-US" sz="2600" i="1" dirty="0" smtClean="0"/>
              <a:t>8 </a:t>
            </a:r>
            <a:r>
              <a:rPr lang="en-US" sz="2600" i="1" dirty="0"/>
              <a:t>total members</a:t>
            </a:r>
          </a:p>
          <a:p>
            <a:pPr marL="0" indent="0">
              <a:buNone/>
            </a:pPr>
            <a:endParaRPr lang="en-US" sz="2600" dirty="0"/>
          </a:p>
          <a:p>
            <a:pPr marL="201168" lvl="1" indent="0">
              <a:buNone/>
            </a:pPr>
            <a:endParaRPr lang="en-US" sz="2600" i="1" dirty="0"/>
          </a:p>
          <a:p>
            <a:pPr marL="201168" lvl="1" indent="0">
              <a:buNone/>
            </a:pPr>
            <a:r>
              <a:rPr lang="en-US" sz="2600" dirty="0"/>
              <a:t>Total Admin is shown in </a:t>
            </a:r>
            <a:r>
              <a:rPr lang="en-US" sz="2600" u="sng" dirty="0"/>
              <a:t>Column M</a:t>
            </a:r>
          </a:p>
          <a:p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1170437"/>
              </p:ext>
            </p:extLst>
          </p:nvPr>
        </p:nvGraphicFramePr>
        <p:xfrm>
          <a:off x="6448709" y="2036285"/>
          <a:ext cx="5584622" cy="35003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45665"/>
                <a:gridCol w="1445665"/>
                <a:gridCol w="1307038"/>
                <a:gridCol w="1386254"/>
              </a:tblGrid>
              <a:tr h="244467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K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 L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 N 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73251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Formula/Allocation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(Total Admin/2)/    Number of Members </a:t>
                      </a:r>
                      <a:r>
                        <a:rPr lang="en-US" sz="1400" u="none" strike="noStrike" dirty="0" smtClean="0">
                          <a:effectLst/>
                        </a:rPr>
                        <a:t>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(Total Admin/2)/  (Member </a:t>
                      </a:r>
                      <a:r>
                        <a:rPr lang="en-US" sz="1400" u="none" strike="noStrike" dirty="0" err="1">
                          <a:effectLst/>
                        </a:rPr>
                        <a:t>CYPa</a:t>
                      </a:r>
                      <a:r>
                        <a:rPr lang="en-US" sz="1400" u="none" strike="noStrike" dirty="0">
                          <a:effectLst/>
                        </a:rPr>
                        <a:t>/Total Pool </a:t>
                      </a:r>
                      <a:r>
                        <a:rPr lang="en-US" sz="1400" u="none" strike="noStrike" dirty="0" err="1">
                          <a:effectLst/>
                        </a:rPr>
                        <a:t>CYPa</a:t>
                      </a:r>
                      <a:r>
                        <a:rPr lang="en-US" sz="1400" u="none" strike="noStrike" dirty="0">
                          <a:effectLst/>
                        </a:rPr>
                        <a:t>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r>
                        <a:rPr lang="en-US" sz="1400" u="none" strike="noStrike" dirty="0" smtClean="0">
                          <a:effectLst/>
                        </a:rPr>
                        <a:t>(K) + (L)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48223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MEMBER ENTITY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50% </a:t>
                      </a:r>
                      <a:r>
                        <a:rPr lang="en-US" sz="1400" u="none" strike="noStrike" dirty="0" smtClean="0">
                          <a:effectLst/>
                        </a:rPr>
                        <a:t>ADMIN</a:t>
                      </a:r>
                    </a:p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 </a:t>
                      </a:r>
                      <a:r>
                        <a:rPr lang="en-US" sz="1400" b="1" u="none" strike="noStrike" dirty="0">
                          <a:effectLst/>
                        </a:rPr>
                        <a:t>FIXED EXPENSE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50% ADMIN </a:t>
                      </a:r>
                      <a:endParaRPr lang="en-US" sz="1400" u="none" strike="noStrike" dirty="0" smtClean="0">
                        <a:effectLst/>
                      </a:endParaRPr>
                    </a:p>
                    <a:p>
                      <a:pPr algn="ctr" fontAlgn="b"/>
                      <a:r>
                        <a:rPr lang="en-US" sz="1400" b="1" u="none" strike="noStrike" dirty="0" smtClean="0">
                          <a:effectLst/>
                        </a:rPr>
                        <a:t>% </a:t>
                      </a:r>
                      <a:r>
                        <a:rPr lang="en-US" sz="1400" b="1" u="none" strike="noStrike" dirty="0">
                          <a:effectLst/>
                        </a:rPr>
                        <a:t>PAYROLL 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Proposed Admin </a:t>
                      </a:r>
                      <a:r>
                        <a:rPr lang="en-US" sz="1400" b="1" u="none" strike="noStrike" dirty="0">
                          <a:effectLst/>
                        </a:rPr>
                        <a:t>Total FY 16-17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2208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Rate/Amount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$185,000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$185,000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$370,000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2208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Dunsmuir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$23,125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$4,558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$27,683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2208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Yreka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$23,125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$26,470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$49,595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2208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Subtotal Members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$161,875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$140,502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$302,377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2208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Biggs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$2,313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$3,563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$5,875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2208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Colfax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$2,313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$4,167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$6,479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2208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Subtotal Mini Cities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$23,125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$44,498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$67,623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2208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Grand Total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$185,000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$185,000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$370,000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7135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WC Funding – Total &amp; Comparison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023360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 smtClean="0"/>
              <a:t>Banking</a:t>
            </a:r>
            <a:r>
              <a:rPr lang="en-US" dirty="0" smtClean="0"/>
              <a:t>, Shared, Excess, and </a:t>
            </a:r>
            <a:endParaRPr lang="en-US" dirty="0" smtClean="0"/>
          </a:p>
          <a:p>
            <a:r>
              <a:rPr lang="en-US" dirty="0" smtClean="0"/>
              <a:t>Admin </a:t>
            </a:r>
            <a:r>
              <a:rPr lang="en-US" dirty="0" smtClean="0"/>
              <a:t>Expenses are totaled in Column (P) </a:t>
            </a:r>
          </a:p>
          <a:p>
            <a:endParaRPr lang="en-US" dirty="0"/>
          </a:p>
          <a:p>
            <a:r>
              <a:rPr lang="en-US" dirty="0" smtClean="0"/>
              <a:t>Comparison to FY 15-16 funding</a:t>
            </a:r>
          </a:p>
          <a:p>
            <a:r>
              <a:rPr lang="en-US" dirty="0" smtClean="0"/>
              <a:t>In Columns (Q), (R), and (S) 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7071509"/>
              </p:ext>
            </p:extLst>
          </p:nvPr>
        </p:nvGraphicFramePr>
        <p:xfrm>
          <a:off x="5909624" y="2185689"/>
          <a:ext cx="6114198" cy="33434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88276"/>
                <a:gridCol w="1288276"/>
                <a:gridCol w="1288276"/>
                <a:gridCol w="1226930"/>
                <a:gridCol w="1022440"/>
              </a:tblGrid>
              <a:tr h="23881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 P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Q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 R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 S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71645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MEMBER ENTITY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Proposed </a:t>
                      </a:r>
                      <a:endParaRPr lang="en-US" sz="1400" u="none" strike="noStrike" dirty="0" smtClean="0">
                        <a:effectLst/>
                      </a:endParaRPr>
                    </a:p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FY </a:t>
                      </a:r>
                      <a:r>
                        <a:rPr lang="en-US" sz="1400" u="none" strike="noStrike" dirty="0">
                          <a:effectLst/>
                        </a:rPr>
                        <a:t>16-17 </a:t>
                      </a:r>
                      <a:endParaRPr lang="en-US" sz="1400" u="none" strike="noStrike" dirty="0" smtClean="0">
                        <a:effectLst/>
                      </a:endParaRPr>
                    </a:p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TOTAL </a:t>
                      </a:r>
                      <a:r>
                        <a:rPr lang="en-US" sz="1400" u="none" strike="noStrike" dirty="0">
                          <a:effectLst/>
                        </a:rPr>
                        <a:t>DEPOSIT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Prior Year </a:t>
                      </a:r>
                      <a:endParaRPr lang="en-US" sz="1400" u="none" strike="noStrike" dirty="0" smtClean="0">
                        <a:effectLst/>
                      </a:endParaRPr>
                    </a:p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FY </a:t>
                      </a:r>
                      <a:r>
                        <a:rPr lang="en-US" sz="1400" u="none" strike="noStrike" dirty="0">
                          <a:effectLst/>
                        </a:rPr>
                        <a:t>15-16 DEPOSIT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 $ Change Overall 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% Change Overall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3881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Rate/Amount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 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3881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Dunsmuir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$59,731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$62,262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($2,531)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-4.1%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3881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Yreka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$232,728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$255,617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($22,889)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-9.0%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47763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Subtotal Members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$1,254,896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$1,292,610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($37,714)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-2.9%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3881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Biggs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$33,800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$32,187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$1,613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5.0%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3881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Tulelake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$31,185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$26,093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$5,092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19.5%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47763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Subtotal Mini Cities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$414,312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$379,785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$34,527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9.1%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38818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Grand Total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$1,669,207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$1,672,395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($3,188)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-0.2%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1600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Comments &amp; 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 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226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962150"/>
            <a:ext cx="10058400" cy="4354619"/>
          </a:xfrm>
        </p:spPr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600" dirty="0" smtClean="0"/>
              <a:t> Exposure </a:t>
            </a:r>
            <a:r>
              <a:rPr lang="en-US" sz="3600" dirty="0" smtClean="0"/>
              <a:t>Base – “Projected Payroll”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600" dirty="0" smtClean="0"/>
              <a:t> GL – funding and Ex Mod calculations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600" dirty="0" smtClean="0"/>
              <a:t> WC – funding and Ex Mod calculations</a:t>
            </a:r>
          </a:p>
          <a:p>
            <a:pPr lvl="1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976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Exposure Base For BOTH Programs =  </a:t>
            </a:r>
            <a:br>
              <a:rPr lang="en-US" dirty="0" smtClean="0"/>
            </a:br>
            <a:r>
              <a:rPr lang="en-US" u="sng" dirty="0" smtClean="0"/>
              <a:t>Projected Payroll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SCORE has traditionally used the DE9 payroll </a:t>
            </a:r>
            <a:endParaRPr lang="en-US" sz="2400" dirty="0" smtClean="0"/>
          </a:p>
          <a:p>
            <a:r>
              <a:rPr lang="en-US" sz="2400" dirty="0" smtClean="0"/>
              <a:t>for </a:t>
            </a:r>
            <a:r>
              <a:rPr lang="en-US" sz="2400" dirty="0" smtClean="0"/>
              <a:t>the most recent calendar year and </a:t>
            </a:r>
            <a:endParaRPr lang="en-US" sz="2400" dirty="0" smtClean="0"/>
          </a:p>
          <a:p>
            <a:r>
              <a:rPr lang="en-US" sz="2400" dirty="0" smtClean="0"/>
              <a:t>added </a:t>
            </a:r>
            <a:r>
              <a:rPr lang="en-US" sz="2400" dirty="0" smtClean="0"/>
              <a:t>an inflation factor of 3%. </a:t>
            </a:r>
          </a:p>
          <a:p>
            <a:r>
              <a:rPr lang="en-US" sz="2400" dirty="0" smtClean="0"/>
              <a:t>For FY 2016/17 payroll we use </a:t>
            </a:r>
            <a:endParaRPr lang="en-US" sz="2400" dirty="0" smtClean="0"/>
          </a:p>
          <a:p>
            <a:r>
              <a:rPr lang="en-US" sz="2400" b="1" dirty="0" smtClean="0"/>
              <a:t>2015 </a:t>
            </a:r>
            <a:r>
              <a:rPr lang="en-US" sz="2400" b="1" dirty="0" smtClean="0"/>
              <a:t>Calendar Year Payroll adjusted </a:t>
            </a:r>
            <a:endParaRPr lang="en-US" sz="2400" b="1" dirty="0" smtClean="0"/>
          </a:p>
          <a:p>
            <a:r>
              <a:rPr lang="en-US" sz="2400" b="1" dirty="0" smtClean="0"/>
              <a:t>3</a:t>
            </a:r>
            <a:r>
              <a:rPr lang="en-US" sz="2400" b="1" dirty="0" smtClean="0"/>
              <a:t>% for inflation (</a:t>
            </a:r>
            <a:r>
              <a:rPr lang="en-US" sz="2400" b="1" dirty="0" err="1" smtClean="0"/>
              <a:t>CYPa</a:t>
            </a:r>
            <a:r>
              <a:rPr lang="en-US" sz="2400" b="1" dirty="0" smtClean="0"/>
              <a:t>).   </a:t>
            </a:r>
          </a:p>
          <a:p>
            <a:r>
              <a:rPr lang="en-US" sz="2400" dirty="0" smtClean="0"/>
              <a:t>See </a:t>
            </a:r>
            <a:r>
              <a:rPr lang="en-US" sz="2400" i="1" dirty="0" smtClean="0"/>
              <a:t>Column B in Both Funding Spreadsheets</a:t>
            </a:r>
            <a:endParaRPr lang="en-US" sz="2400" i="1" dirty="0"/>
          </a:p>
          <a:p>
            <a:endParaRPr lang="en-US" b="1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1479995"/>
              </p:ext>
            </p:extLst>
          </p:nvPr>
        </p:nvGraphicFramePr>
        <p:xfrm>
          <a:off x="7543801" y="2219323"/>
          <a:ext cx="3467100" cy="32956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75115"/>
                <a:gridCol w="1291985"/>
              </a:tblGrid>
              <a:tr h="215836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A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 B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788384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Formula/Allocation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 CY 2015 x Inflation Factor (</a:t>
                      </a:r>
                      <a:r>
                        <a:rPr lang="en-US" sz="1400" b="1" u="none" strike="noStrike" dirty="0" err="1">
                          <a:effectLst/>
                        </a:rPr>
                        <a:t>CYPa</a:t>
                      </a:r>
                      <a:r>
                        <a:rPr lang="en-US" sz="1400" b="1" u="none" strike="noStrike" dirty="0">
                          <a:effectLst/>
                        </a:rPr>
                        <a:t>)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780579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MEMBER ENTITY 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 CY 2015 with Inflation Factor  (</a:t>
                      </a:r>
                      <a:r>
                        <a:rPr lang="en-US" sz="1400" b="1" u="none" strike="noStrike" dirty="0" err="1">
                          <a:effectLst/>
                        </a:rPr>
                        <a:t>CYPa</a:t>
                      </a:r>
                      <a:r>
                        <a:rPr lang="en-US" sz="1400" b="1" u="none" strike="noStrike" dirty="0">
                          <a:effectLst/>
                        </a:rPr>
                        <a:t>)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1583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Rate/Amount 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1.03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1583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Biggs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$391,965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1583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Colfax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$458,398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1583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Dunsmuir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$501,535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1583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Etna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$382,228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1583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Fort Jones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$316,012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15836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Isleton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$216,217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656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Liability Funding- </a:t>
            </a:r>
            <a:r>
              <a:rPr lang="en-US" dirty="0" smtClean="0"/>
              <a:t>Banking Layer </a:t>
            </a:r>
            <a:r>
              <a:rPr lang="en-US" sz="2800" dirty="0" smtClean="0"/>
              <a:t>($0 to $25,000)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998134"/>
            <a:ext cx="10058400" cy="4023360"/>
          </a:xfrm>
        </p:spPr>
        <p:txBody>
          <a:bodyPr/>
          <a:lstStyle/>
          <a:p>
            <a:r>
              <a:rPr lang="en-US" b="1" dirty="0" smtClean="0"/>
              <a:t>Banking Layer </a:t>
            </a:r>
            <a:r>
              <a:rPr lang="en-US" dirty="0" smtClean="0"/>
              <a:t>– we </a:t>
            </a:r>
            <a:r>
              <a:rPr lang="en-US" dirty="0" smtClean="0"/>
              <a:t>multiply the Projected </a:t>
            </a:r>
          </a:p>
          <a:p>
            <a:r>
              <a:rPr lang="en-US" b="1" dirty="0" smtClean="0"/>
              <a:t>Payroll/$100 </a:t>
            </a:r>
            <a:r>
              <a:rPr lang="en-US" b="1" dirty="0" smtClean="0"/>
              <a:t>times the </a:t>
            </a:r>
            <a:r>
              <a:rPr lang="en-US" b="1" dirty="0" smtClean="0"/>
              <a:t>Rate</a:t>
            </a:r>
            <a:r>
              <a:rPr lang="en-US" dirty="0" smtClean="0"/>
              <a:t> </a:t>
            </a:r>
            <a:r>
              <a:rPr lang="en-US" dirty="0" smtClean="0"/>
              <a:t>per $100 of payroll </a:t>
            </a:r>
            <a:endParaRPr lang="en-US" dirty="0" smtClean="0"/>
          </a:p>
          <a:p>
            <a:r>
              <a:rPr lang="en-US" dirty="0" smtClean="0"/>
              <a:t>at </a:t>
            </a:r>
            <a:r>
              <a:rPr lang="en-US" dirty="0" smtClean="0"/>
              <a:t>the 70% Confidence Level (CL) as </a:t>
            </a:r>
            <a:endParaRPr lang="en-US" dirty="0" smtClean="0"/>
          </a:p>
          <a:p>
            <a:r>
              <a:rPr lang="en-US" dirty="0" smtClean="0"/>
              <a:t>calculated </a:t>
            </a:r>
            <a:r>
              <a:rPr lang="en-US" dirty="0" smtClean="0"/>
              <a:t>by the actuary ($1.44 for FY 16/17).  </a:t>
            </a:r>
          </a:p>
          <a:p>
            <a:endParaRPr lang="en-US" dirty="0" smtClean="0"/>
          </a:p>
          <a:p>
            <a:r>
              <a:rPr lang="en-US" dirty="0" smtClean="0"/>
              <a:t>See </a:t>
            </a:r>
            <a:r>
              <a:rPr lang="en-US" u="sng" dirty="0" smtClean="0"/>
              <a:t>Column C</a:t>
            </a:r>
            <a:r>
              <a:rPr lang="en-US" dirty="0" smtClean="0"/>
              <a:t> in the Funding Spreadsheet – </a:t>
            </a:r>
            <a:endParaRPr lang="en-US" dirty="0" smtClean="0"/>
          </a:p>
          <a:p>
            <a:r>
              <a:rPr lang="en-US" dirty="0" smtClean="0"/>
              <a:t>(</a:t>
            </a:r>
            <a:r>
              <a:rPr lang="en-US" dirty="0" err="1" smtClean="0"/>
              <a:t>CYPa</a:t>
            </a:r>
            <a:r>
              <a:rPr lang="en-US" dirty="0" smtClean="0"/>
              <a:t>/$100) x </a:t>
            </a:r>
            <a:r>
              <a:rPr lang="en-US" dirty="0" smtClean="0"/>
              <a:t>Rate  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5755607"/>
              </p:ext>
            </p:extLst>
          </p:nvPr>
        </p:nvGraphicFramePr>
        <p:xfrm>
          <a:off x="6791325" y="2579159"/>
          <a:ext cx="4714875" cy="24993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09261"/>
                <a:gridCol w="1599389"/>
                <a:gridCol w="1406225"/>
              </a:tblGrid>
              <a:tr h="25717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A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B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 C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962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Formula/Allocation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</a:t>
                      </a:r>
                      <a:r>
                        <a:rPr lang="en-US" sz="1400" u="none" strike="noStrike" dirty="0" smtClean="0">
                          <a:effectLst/>
                        </a:rPr>
                        <a:t>CYP </a:t>
                      </a:r>
                      <a:r>
                        <a:rPr lang="en-US" sz="1400" u="none" strike="noStrike" dirty="0">
                          <a:effectLst/>
                        </a:rPr>
                        <a:t>2015 x Inflation Factor (</a:t>
                      </a:r>
                      <a:r>
                        <a:rPr lang="en-US" sz="1400" u="none" strike="noStrike" dirty="0" err="1">
                          <a:effectLst/>
                        </a:rPr>
                        <a:t>CYPa</a:t>
                      </a:r>
                      <a:r>
                        <a:rPr lang="en-US" sz="1400" u="none" strike="noStrike" dirty="0">
                          <a:effectLst/>
                        </a:rPr>
                        <a:t>)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 (</a:t>
                      </a:r>
                      <a:r>
                        <a:rPr lang="en-US" sz="1400" b="1" u="none" strike="noStrike" dirty="0" err="1">
                          <a:effectLst/>
                        </a:rPr>
                        <a:t>CYPa</a:t>
                      </a:r>
                      <a:r>
                        <a:rPr lang="en-US" sz="1400" b="1" u="none" strike="noStrike" dirty="0">
                          <a:effectLst/>
                        </a:rPr>
                        <a:t>/$100) x Rate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636481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MEMBER ENTITY 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>
                          <a:effectLst/>
                        </a:rPr>
                        <a:t> CY 2015 with Inflation Factor  (CYPa) 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 BANKING LAYER </a:t>
                      </a:r>
                      <a:r>
                        <a:rPr lang="en-US" sz="1400" b="1" u="none" strike="noStrike" dirty="0" smtClean="0">
                          <a:effectLst/>
                        </a:rPr>
                        <a:t>at </a:t>
                      </a:r>
                      <a:r>
                        <a:rPr lang="en-US" sz="1400" b="1" u="none" strike="noStrike" dirty="0">
                          <a:effectLst/>
                        </a:rPr>
                        <a:t>70% CL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Rate/Amount </a:t>
                      </a:r>
                      <a:endParaRPr lang="en-US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1.03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$1.44</a:t>
                      </a:r>
                      <a:endParaRPr lang="en-US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>
                          <a:effectLst/>
                        </a:rPr>
                        <a:t>Biggs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$391,965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$5,644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Colfax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$458,398 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effectLst/>
                        </a:rPr>
                        <a:t>$6,601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83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Liability </a:t>
            </a:r>
            <a:r>
              <a:rPr lang="en-US" dirty="0" smtClean="0"/>
              <a:t>Funding – Shared Layer </a:t>
            </a:r>
            <a:r>
              <a:rPr lang="en-US" sz="2000" dirty="0" smtClean="0"/>
              <a:t>($25,001 to $500,000)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Shared Layer </a:t>
            </a:r>
            <a:r>
              <a:rPr lang="en-US" dirty="0" smtClean="0"/>
              <a:t>– we multiply the Projected </a:t>
            </a:r>
            <a:endParaRPr lang="en-US" dirty="0" smtClean="0"/>
          </a:p>
          <a:p>
            <a:r>
              <a:rPr lang="en-US" b="1" dirty="0" smtClean="0"/>
              <a:t>Payroll/$100 times </a:t>
            </a:r>
            <a:r>
              <a:rPr lang="en-US" b="1" dirty="0" smtClean="0"/>
              <a:t>the </a:t>
            </a:r>
            <a:r>
              <a:rPr lang="en-US" b="1" dirty="0" smtClean="0"/>
              <a:t>Rate </a:t>
            </a:r>
            <a:r>
              <a:rPr lang="en-US" dirty="0" smtClean="0"/>
              <a:t>per $100 </a:t>
            </a:r>
            <a:r>
              <a:rPr lang="en-US" dirty="0" smtClean="0"/>
              <a:t>of payroll</a:t>
            </a:r>
          </a:p>
          <a:p>
            <a:r>
              <a:rPr lang="en-US" dirty="0" smtClean="0"/>
              <a:t>at </a:t>
            </a:r>
            <a:r>
              <a:rPr lang="en-US" dirty="0" smtClean="0"/>
              <a:t>the 70% Confidence Level </a:t>
            </a:r>
            <a:r>
              <a:rPr lang="en-US" dirty="0" smtClean="0"/>
              <a:t>(CL</a:t>
            </a:r>
            <a:r>
              <a:rPr lang="en-US" dirty="0"/>
              <a:t>) as </a:t>
            </a:r>
          </a:p>
          <a:p>
            <a:r>
              <a:rPr lang="en-US" dirty="0"/>
              <a:t>calculated by the actuary </a:t>
            </a:r>
            <a:r>
              <a:rPr lang="en-US" dirty="0" smtClean="0"/>
              <a:t>($2.18 </a:t>
            </a:r>
            <a:r>
              <a:rPr lang="en-US" dirty="0"/>
              <a:t>for FY 16/17</a:t>
            </a:r>
            <a:r>
              <a:rPr lang="en-US" dirty="0" smtClean="0"/>
              <a:t>)  </a:t>
            </a:r>
            <a:endParaRPr lang="en-US" dirty="0"/>
          </a:p>
          <a:p>
            <a:r>
              <a:rPr lang="en-US" b="1" dirty="0" smtClean="0"/>
              <a:t>Times </a:t>
            </a:r>
            <a:r>
              <a:rPr lang="en-US" b="1" dirty="0" smtClean="0"/>
              <a:t>the Member’s Experience Modification </a:t>
            </a:r>
            <a:endParaRPr lang="en-US" b="1" dirty="0" smtClean="0"/>
          </a:p>
          <a:p>
            <a:r>
              <a:rPr lang="en-US" b="1" dirty="0" smtClean="0"/>
              <a:t>Factor </a:t>
            </a:r>
            <a:r>
              <a:rPr lang="en-US" dirty="0" smtClean="0"/>
              <a:t>(Ex Mod) to obtain the </a:t>
            </a:r>
            <a:endParaRPr lang="en-US" dirty="0" smtClean="0"/>
          </a:p>
          <a:p>
            <a:r>
              <a:rPr lang="en-US" b="1" dirty="0" smtClean="0"/>
              <a:t>Unadjusted </a:t>
            </a:r>
            <a:r>
              <a:rPr lang="en-US" b="1" dirty="0" smtClean="0"/>
              <a:t>Shared Layer Funding</a:t>
            </a:r>
            <a:r>
              <a:rPr lang="en-US" dirty="0" smtClean="0"/>
              <a:t>. </a:t>
            </a:r>
          </a:p>
          <a:p>
            <a:r>
              <a:rPr lang="en-US" u="sng" dirty="0" smtClean="0"/>
              <a:t>See columns D, E &amp; </a:t>
            </a:r>
            <a:r>
              <a:rPr lang="en-US" u="sng" dirty="0" smtClean="0"/>
              <a:t>F</a:t>
            </a:r>
            <a:endParaRPr lang="en-US" u="sng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8233567"/>
              </p:ext>
            </p:extLst>
          </p:nvPr>
        </p:nvGraphicFramePr>
        <p:xfrm>
          <a:off x="6495681" y="2210647"/>
          <a:ext cx="5336274" cy="30099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80503"/>
                <a:gridCol w="1174790"/>
                <a:gridCol w="1425387"/>
                <a:gridCol w="1255594"/>
              </a:tblGrid>
              <a:tr h="241935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 D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 E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 F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962025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Formula/Allocation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 (</a:t>
                      </a:r>
                      <a:r>
                        <a:rPr lang="en-US" sz="1400" b="1" u="none" strike="noStrike" dirty="0" err="1">
                          <a:effectLst/>
                        </a:rPr>
                        <a:t>CYPa</a:t>
                      </a:r>
                      <a:r>
                        <a:rPr lang="en-US" sz="1400" b="1" u="none" strike="noStrike" dirty="0">
                          <a:effectLst/>
                        </a:rPr>
                        <a:t>/$100) x Rate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Member RLR x Member Cred +</a:t>
                      </a:r>
                    </a:p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(1-Member </a:t>
                      </a:r>
                      <a:r>
                        <a:rPr lang="en-US" sz="1400" u="none" strike="noStrike" dirty="0">
                          <a:effectLst/>
                        </a:rPr>
                        <a:t>Cred)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Shared Layer x </a:t>
                      </a:r>
                      <a:endParaRPr lang="en-US" sz="1400" b="1" u="none" strike="noStrike" dirty="0" smtClean="0">
                        <a:effectLst/>
                      </a:endParaRPr>
                    </a:p>
                    <a:p>
                      <a:pPr algn="ctr" fontAlgn="b"/>
                      <a:r>
                        <a:rPr lang="en-US" sz="1400" b="1" u="none" strike="noStrike" dirty="0" smtClean="0">
                          <a:effectLst/>
                        </a:rPr>
                        <a:t>Ex </a:t>
                      </a:r>
                      <a:r>
                        <a:rPr lang="en-US" sz="1400" b="1" u="none" strike="noStrike" dirty="0">
                          <a:effectLst/>
                        </a:rPr>
                        <a:t>Mod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952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MEMBER ENTITY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SHARED LAYER </a:t>
                      </a:r>
                      <a:r>
                        <a:rPr lang="en-US" sz="1400" u="none" strike="noStrike" dirty="0" smtClean="0">
                          <a:effectLst/>
                        </a:rPr>
                        <a:t> </a:t>
                      </a:r>
                      <a:r>
                        <a:rPr lang="en-US" sz="1400" u="none" strike="noStrike" dirty="0">
                          <a:effectLst/>
                        </a:rPr>
                        <a:t>at 70% CL </a:t>
                      </a:r>
                      <a:endParaRPr lang="en-US" sz="1400" u="none" strike="noStrike" dirty="0" smtClean="0">
                        <a:effectLst/>
                      </a:endParaRPr>
                    </a:p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$</a:t>
                      </a:r>
                      <a:r>
                        <a:rPr lang="en-US" sz="1400" u="none" strike="noStrike" dirty="0">
                          <a:effectLst/>
                        </a:rPr>
                        <a:t>25,001 to $500,000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EX MOD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UNADJUSTED SHARED LAYER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Rate/Amount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$2.18</a:t>
                      </a:r>
                      <a:endParaRPr lang="en-US" sz="14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Calculation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Calculation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Biggs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$8,545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$7,989 </a:t>
                      </a: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Colfax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$9,993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$9,570 </a:t>
                      </a:r>
                    </a:p>
                  </a:txBody>
                  <a:tcPr marL="0" marR="0" marT="0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Dunsmuir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$10,933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$16,037 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53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Liability </a:t>
            </a:r>
            <a:r>
              <a:rPr lang="en-US" dirty="0" smtClean="0"/>
              <a:t>Funding – Ex Mod Calculation </a:t>
            </a:r>
            <a:br>
              <a:rPr lang="en-US" dirty="0" smtClean="0"/>
            </a:br>
            <a:r>
              <a:rPr lang="en-US" sz="2700" i="1" dirty="0" smtClean="0"/>
              <a:t>Refer to Liability Experience Modification Calculation Spreadsheet</a:t>
            </a:r>
            <a:endParaRPr lang="en-US" sz="27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5804" y="1959794"/>
            <a:ext cx="7237095" cy="402336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b="1" dirty="0" smtClean="0"/>
              <a:t> Divide </a:t>
            </a:r>
            <a:r>
              <a:rPr lang="en-US" b="1" dirty="0" smtClean="0"/>
              <a:t>member losses </a:t>
            </a:r>
            <a:r>
              <a:rPr lang="en-US" dirty="0" smtClean="0"/>
              <a:t>for last </a:t>
            </a:r>
            <a:r>
              <a:rPr lang="en-US" u="sng" dirty="0" smtClean="0"/>
              <a:t>five</a:t>
            </a:r>
            <a:r>
              <a:rPr lang="en-US" dirty="0" smtClean="0"/>
              <a:t> complete years, </a:t>
            </a:r>
            <a:endParaRPr lang="en-US" dirty="0" smtClean="0"/>
          </a:p>
          <a:p>
            <a:r>
              <a:rPr lang="en-US" dirty="0" smtClean="0"/>
              <a:t>capped </a:t>
            </a:r>
            <a:r>
              <a:rPr lang="en-US" dirty="0" smtClean="0"/>
              <a:t>at $50,000, </a:t>
            </a:r>
            <a:r>
              <a:rPr lang="en-US" b="1" dirty="0" smtClean="0"/>
              <a:t>by the corresponding member payroll </a:t>
            </a:r>
            <a:r>
              <a:rPr lang="en-US" dirty="0" smtClean="0"/>
              <a:t>to </a:t>
            </a:r>
            <a:endParaRPr lang="en-US" dirty="0" smtClean="0"/>
          </a:p>
          <a:p>
            <a:r>
              <a:rPr lang="en-US" dirty="0" smtClean="0"/>
              <a:t>obtain </a:t>
            </a:r>
            <a:r>
              <a:rPr lang="en-US" dirty="0" smtClean="0"/>
              <a:t>the </a:t>
            </a:r>
            <a:r>
              <a:rPr lang="en-US" b="1" dirty="0" smtClean="0"/>
              <a:t>Member’s Loss </a:t>
            </a:r>
            <a:r>
              <a:rPr lang="en-US" b="1" dirty="0" smtClean="0"/>
              <a:t>Rate (LR).</a:t>
            </a:r>
            <a:r>
              <a:rPr lang="en-US" dirty="0" smtClean="0"/>
              <a:t>  </a:t>
            </a:r>
            <a:r>
              <a:rPr lang="en-US" u="sng" dirty="0" smtClean="0"/>
              <a:t>Column P</a:t>
            </a:r>
          </a:p>
          <a:p>
            <a:endParaRPr lang="en-US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</a:t>
            </a:r>
            <a:r>
              <a:rPr lang="en-US" b="1" dirty="0" smtClean="0"/>
              <a:t>Divide </a:t>
            </a:r>
            <a:r>
              <a:rPr lang="en-US" b="1" dirty="0" smtClean="0"/>
              <a:t>the Member Loss Rate by the total SCORE Loss Rate </a:t>
            </a:r>
            <a:r>
              <a:rPr lang="en-US" b="1" dirty="0" smtClean="0"/>
              <a:t>($1.82) </a:t>
            </a:r>
          </a:p>
          <a:p>
            <a:pPr marL="0" indent="0">
              <a:buNone/>
            </a:pPr>
            <a:r>
              <a:rPr lang="en-US" b="1" dirty="0" smtClean="0"/>
              <a:t> </a:t>
            </a:r>
            <a:r>
              <a:rPr lang="en-US" dirty="0" smtClean="0"/>
              <a:t>to obtain the </a:t>
            </a:r>
            <a:r>
              <a:rPr lang="en-US" b="1" dirty="0" smtClean="0"/>
              <a:t>Relative </a:t>
            </a:r>
            <a:r>
              <a:rPr lang="en-US" b="1" dirty="0" smtClean="0"/>
              <a:t>Loss </a:t>
            </a:r>
            <a:r>
              <a:rPr lang="en-US" b="1" dirty="0" smtClean="0"/>
              <a:t>Rate (RLR)</a:t>
            </a:r>
            <a:r>
              <a:rPr lang="en-US" dirty="0" smtClean="0"/>
              <a:t> </a:t>
            </a:r>
            <a:r>
              <a:rPr lang="en-US" dirty="0" smtClean="0"/>
              <a:t>for </a:t>
            </a:r>
            <a:r>
              <a:rPr lang="en-US" dirty="0" smtClean="0"/>
              <a:t>member.  </a:t>
            </a:r>
            <a:r>
              <a:rPr lang="en-US" u="sng" dirty="0" smtClean="0"/>
              <a:t>Column Q</a:t>
            </a:r>
            <a:endParaRPr lang="en-US" u="sng" dirty="0" smtClean="0"/>
          </a:p>
          <a:p>
            <a:endParaRPr lang="en-US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Multiply </a:t>
            </a:r>
            <a:r>
              <a:rPr lang="en-US" dirty="0"/>
              <a:t>the Relative Loss Rate (Q)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by </a:t>
            </a:r>
            <a:r>
              <a:rPr lang="en-US" dirty="0"/>
              <a:t>a </a:t>
            </a:r>
            <a:r>
              <a:rPr lang="en-US" b="1" dirty="0"/>
              <a:t>Credibility </a:t>
            </a:r>
            <a:r>
              <a:rPr lang="en-US" b="1" dirty="0" smtClean="0"/>
              <a:t>Factor  - </a:t>
            </a:r>
            <a:r>
              <a:rPr lang="en-US" i="1" dirty="0" smtClean="0"/>
              <a:t>See </a:t>
            </a:r>
            <a:r>
              <a:rPr lang="en-US" i="1" dirty="0" smtClean="0"/>
              <a:t>next page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6026932"/>
              </p:ext>
            </p:extLst>
          </p:nvPr>
        </p:nvGraphicFramePr>
        <p:xfrm>
          <a:off x="8086725" y="2303710"/>
          <a:ext cx="3752851" cy="33355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38250"/>
                <a:gridCol w="1422000"/>
                <a:gridCol w="1092601"/>
              </a:tblGrid>
              <a:tr h="458226"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P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Q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827147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(Total </a:t>
                      </a:r>
                      <a:r>
                        <a:rPr lang="en-US" sz="1400" u="none" strike="noStrike" dirty="0">
                          <a:effectLst/>
                        </a:rPr>
                        <a:t>Member </a:t>
                      </a:r>
                      <a:r>
                        <a:rPr lang="en-US" sz="1400" u="none" strike="noStrike" dirty="0" smtClean="0">
                          <a:effectLst/>
                        </a:rPr>
                        <a:t>Losses/ Total </a:t>
                      </a:r>
                      <a:r>
                        <a:rPr lang="en-US" sz="1400" u="none" strike="noStrike" dirty="0">
                          <a:effectLst/>
                        </a:rPr>
                        <a:t>Member </a:t>
                      </a:r>
                      <a:r>
                        <a:rPr lang="en-US" sz="1400" u="none" strike="noStrike" dirty="0" smtClean="0">
                          <a:effectLst/>
                        </a:rPr>
                        <a:t>Payroll)</a:t>
                      </a:r>
                    </a:p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 100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Member LR</a:t>
                      </a:r>
                      <a:r>
                        <a:rPr lang="en-US" sz="1400" u="none" strike="noStrike" dirty="0" smtClean="0">
                          <a:effectLst/>
                        </a:rPr>
                        <a:t>/</a:t>
                      </a:r>
                    </a:p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Total </a:t>
                      </a:r>
                      <a:r>
                        <a:rPr lang="en-US" sz="1400" u="none" strike="noStrike" dirty="0">
                          <a:effectLst/>
                        </a:rPr>
                        <a:t>Pool LR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776351"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 smtClean="0">
                          <a:effectLst/>
                        </a:rPr>
                        <a:t>Member Loss </a:t>
                      </a:r>
                      <a:r>
                        <a:rPr lang="en-US" sz="1400" b="1" u="none" strike="noStrike" dirty="0">
                          <a:effectLst/>
                        </a:rPr>
                        <a:t>Rate </a:t>
                      </a:r>
                      <a:endParaRPr lang="en-US" sz="1400" b="1" u="none" strike="noStrike" dirty="0" smtClean="0">
                        <a:effectLst/>
                      </a:endParaRPr>
                    </a:p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Per </a:t>
                      </a:r>
                      <a:r>
                        <a:rPr lang="en-US" sz="1400" u="none" strike="noStrike" dirty="0">
                          <a:effectLst/>
                        </a:rPr>
                        <a:t>$100 </a:t>
                      </a:r>
                      <a:r>
                        <a:rPr lang="en-US" sz="1400" u="none" strike="noStrike" dirty="0" smtClean="0">
                          <a:effectLst/>
                        </a:rPr>
                        <a:t>Payroll (LR</a:t>
                      </a:r>
                      <a:r>
                        <a:rPr lang="en-US" sz="1400" u="none" strike="noStrike" dirty="0">
                          <a:effectLst/>
                        </a:rPr>
                        <a:t>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</a:t>
                      </a:r>
                      <a:r>
                        <a:rPr lang="en-US" sz="1400" b="1" u="none" strike="noStrike" dirty="0">
                          <a:effectLst/>
                        </a:rPr>
                        <a:t>Relative Loss Rate (RLR) 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7359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MEMBER ENTITY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 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7359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Biggs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$0.56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0.31</a:t>
                      </a:r>
                    </a:p>
                  </a:txBody>
                  <a:tcPr marL="0" marR="0" marT="0" marB="0" anchor="b"/>
                </a:tc>
              </a:tr>
              <a:tr h="27359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u="none" strike="noStrike" dirty="0">
                          <a:effectLst/>
                        </a:rPr>
                        <a:t>Colfax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$1.10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0.61</a:t>
                      </a:r>
                    </a:p>
                  </a:txBody>
                  <a:tcPr marL="0" marR="0" marT="0" marB="0" anchor="b"/>
                </a:tc>
              </a:tr>
              <a:tr h="41357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Grand Total  SCORE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$1.82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286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4424" y="136653"/>
            <a:ext cx="10058400" cy="1450757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000000">
                    <a:lumMod val="75000"/>
                    <a:lumOff val="25000"/>
                  </a:srgbClr>
                </a:solidFill>
              </a:rPr>
              <a:t>Liability Funding – </a:t>
            </a:r>
            <a:r>
              <a:rPr lang="en-US" dirty="0" smtClean="0">
                <a:solidFill>
                  <a:srgbClr val="000000">
                    <a:lumMod val="75000"/>
                    <a:lumOff val="25000"/>
                  </a:srgbClr>
                </a:solidFill>
              </a:rPr>
              <a:t>Credibility Factor</a:t>
            </a:r>
            <a:r>
              <a:rPr lang="en-US" dirty="0">
                <a:solidFill>
                  <a:srgbClr val="000000">
                    <a:lumMod val="75000"/>
                    <a:lumOff val="25000"/>
                  </a:srgbClr>
                </a:solidFill>
              </a:rPr>
              <a:t/>
            </a:r>
            <a:br>
              <a:rPr lang="en-US" dirty="0">
                <a:solidFill>
                  <a:srgbClr val="000000">
                    <a:lumMod val="75000"/>
                    <a:lumOff val="25000"/>
                  </a:srgbClr>
                </a:solidFill>
              </a:rPr>
            </a:br>
            <a:r>
              <a:rPr lang="en-US" sz="2700" i="1" dirty="0">
                <a:solidFill>
                  <a:srgbClr val="000000">
                    <a:lumMod val="75000"/>
                    <a:lumOff val="25000"/>
                  </a:srgbClr>
                </a:solidFill>
              </a:rPr>
              <a:t>Refer to Liability Experience Modification Calculation Spreadsheet</a:t>
            </a:r>
            <a:endParaRPr lang="en-US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662889866"/>
              </p:ext>
            </p:extLst>
          </p:nvPr>
        </p:nvGraphicFramePr>
        <p:xfrm>
          <a:off x="6143624" y="2221020"/>
          <a:ext cx="5743574" cy="31859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40041"/>
                <a:gridCol w="1037229"/>
                <a:gridCol w="1132765"/>
                <a:gridCol w="1247381"/>
                <a:gridCol w="986158"/>
              </a:tblGrid>
              <a:tr h="230997">
                <a:tc>
                  <a:txBody>
                    <a:bodyPr/>
                    <a:lstStyle/>
                    <a:p>
                      <a:pPr algn="ctr" fontAlgn="b"/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Q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effectLst/>
                        </a:rPr>
                        <a:t>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u="none" strike="noStrike" dirty="0">
                          <a:effectLst/>
                        </a:rPr>
                        <a:t>S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1337938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Member LR/Total Pool 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LR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CY 2015 x 1.03 Inflation Factor</a:t>
                      </a:r>
                    </a:p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err="1">
                          <a:effectLst/>
                        </a:rPr>
                        <a:t>CYPa</a:t>
                      </a:r>
                      <a:r>
                        <a:rPr lang="en-US" sz="1400" u="none" strike="noStrike" dirty="0">
                          <a:effectLst/>
                        </a:rPr>
                        <a:t>/(</a:t>
                      </a:r>
                      <a:r>
                        <a:rPr lang="en-US" sz="1400" u="none" strike="noStrike" dirty="0" err="1" smtClean="0">
                          <a:effectLst/>
                        </a:rPr>
                        <a:t>CYPa</a:t>
                      </a:r>
                      <a:r>
                        <a:rPr lang="en-US" sz="1400" u="none" strike="noStrike" dirty="0" smtClean="0">
                          <a:effectLst/>
                        </a:rPr>
                        <a:t> +</a:t>
                      </a:r>
                    </a:p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Largest Member Payroll)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Member RLR x Member Cred + </a:t>
                      </a:r>
                    </a:p>
                    <a:p>
                      <a:pPr algn="ct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(</a:t>
                      </a:r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1- Member </a:t>
                      </a:r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Cred) </a:t>
                      </a:r>
                    </a:p>
                  </a:txBody>
                  <a:tcPr marL="0" marR="0" marT="0" marB="0" anchor="b"/>
                </a:tc>
              </a:tr>
              <a:tr h="69299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MEMBER ENTITY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Relative Loss Rate (RLR) 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 CY 2015 with Inflation Factor  (</a:t>
                      </a:r>
                      <a:r>
                        <a:rPr lang="en-US" sz="1400" u="none" strike="noStrike" dirty="0" err="1">
                          <a:effectLst/>
                        </a:rPr>
                        <a:t>CYPa</a:t>
                      </a:r>
                      <a:r>
                        <a:rPr lang="en-US" sz="1400" u="none" strike="noStrike" dirty="0">
                          <a:effectLst/>
                        </a:rPr>
                        <a:t>)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Credibility Factor (Cred)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Ex Mod </a:t>
                      </a:r>
                    </a:p>
                  </a:txBody>
                  <a:tcPr marL="0" marR="0" marT="0" marB="0" anchor="b"/>
                </a:tc>
              </a:tr>
              <a:tr h="23099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Biggs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$391,965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>
                          <a:effectLst/>
                        </a:rPr>
                        <a:t>9.39%</a:t>
                      </a:r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0.93</a:t>
                      </a:r>
                    </a:p>
                  </a:txBody>
                  <a:tcPr marL="0" marR="0" marT="0" marB="0" anchor="b"/>
                </a:tc>
              </a:tr>
              <a:tr h="23099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Colfax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0.61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$458,398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u="none" strike="noStrike" dirty="0">
                          <a:effectLst/>
                        </a:rPr>
                        <a:t>10.80%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0.96</a:t>
                      </a:r>
                    </a:p>
                  </a:txBody>
                  <a:tcPr marL="0" marR="0" marT="0" marB="0" anchor="b"/>
                </a:tc>
              </a:tr>
              <a:tr h="23099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Susanville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0.57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$3,784,518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50.0%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0.78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30997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Grand Total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$1.82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$20,569,511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1.00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369568" y="2017185"/>
            <a:ext cx="5974081" cy="40233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 Multiply </a:t>
            </a:r>
            <a:r>
              <a:rPr lang="en-US" dirty="0"/>
              <a:t>the Relative Loss </a:t>
            </a:r>
            <a:r>
              <a:rPr lang="en-US" dirty="0" smtClean="0"/>
              <a:t>Rate (Q) </a:t>
            </a:r>
            <a:r>
              <a:rPr lang="en-US" dirty="0"/>
              <a:t>by a </a:t>
            </a:r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   Credibility </a:t>
            </a:r>
            <a:r>
              <a:rPr lang="en-US" b="1" dirty="0" smtClean="0"/>
              <a:t>Factor </a:t>
            </a:r>
            <a:r>
              <a:rPr lang="en-US" dirty="0" smtClean="0"/>
              <a:t>(S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b="1" dirty="0" smtClean="0"/>
              <a:t> Credibility </a:t>
            </a:r>
            <a:r>
              <a:rPr lang="en-US" b="1" dirty="0" smtClean="0"/>
              <a:t>Factor = </a:t>
            </a:r>
            <a:r>
              <a:rPr lang="en-US" dirty="0" smtClean="0"/>
              <a:t>Member Payroll</a:t>
            </a:r>
            <a:r>
              <a:rPr lang="en-US" dirty="0" smtClean="0"/>
              <a:t>/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smtClean="0"/>
              <a:t>   (</a:t>
            </a:r>
            <a:r>
              <a:rPr lang="en-US" dirty="0" smtClean="0"/>
              <a:t>Member Payroll + </a:t>
            </a:r>
            <a:r>
              <a:rPr lang="en-US" dirty="0" smtClean="0"/>
              <a:t>Largest </a:t>
            </a:r>
            <a:r>
              <a:rPr lang="en-US" dirty="0" smtClean="0"/>
              <a:t>member Payroll)</a:t>
            </a:r>
          </a:p>
          <a:p>
            <a:pPr lvl="1"/>
            <a:r>
              <a:rPr lang="en-US" dirty="0" smtClean="0"/>
              <a:t>Susanville at $3,784,518 payroll is </a:t>
            </a:r>
            <a:r>
              <a:rPr lang="en-US" dirty="0" smtClean="0"/>
              <a:t>largest</a:t>
            </a:r>
          </a:p>
          <a:p>
            <a:pPr marL="201168" lvl="1" indent="0">
              <a:buNone/>
            </a:pP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b="1" dirty="0" smtClean="0"/>
              <a:t> Ex </a:t>
            </a:r>
            <a:r>
              <a:rPr lang="en-US" b="1" dirty="0" smtClean="0"/>
              <a:t>Mod </a:t>
            </a:r>
            <a:r>
              <a:rPr lang="en-US" dirty="0" smtClean="0"/>
              <a:t>= Member Relative Loss Rate x Member Credibility Factor + </a:t>
            </a:r>
            <a:r>
              <a:rPr lang="en-US" dirty="0" smtClean="0"/>
              <a:t>(One - </a:t>
            </a:r>
            <a:r>
              <a:rPr lang="en-US" dirty="0" smtClean="0"/>
              <a:t>Member Credibility Factor)  </a:t>
            </a:r>
            <a:endParaRPr lang="en-US" b="1" dirty="0" smtClean="0"/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z="2800" smtClean="0"/>
              <a:pPr/>
              <a:t>8</a:t>
            </a:fld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59002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4"/>
            <a:ext cx="10058400" cy="1056422"/>
          </a:xfrm>
        </p:spPr>
        <p:txBody>
          <a:bodyPr/>
          <a:lstStyle/>
          <a:p>
            <a:r>
              <a:rPr lang="en-US" dirty="0" smtClean="0"/>
              <a:t>Liability </a:t>
            </a:r>
            <a:r>
              <a:rPr lang="en-US" dirty="0" smtClean="0"/>
              <a:t>Funding – Adjusted Shared Layer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175" y="1760838"/>
            <a:ext cx="10172699" cy="4086226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1800" dirty="0" smtClean="0"/>
              <a:t> </a:t>
            </a:r>
            <a:r>
              <a:rPr lang="en-US" sz="1800" b="1" dirty="0" smtClean="0"/>
              <a:t>Shared </a:t>
            </a:r>
            <a:r>
              <a:rPr lang="en-US" sz="1800" b="1" dirty="0" smtClean="0"/>
              <a:t>Layer x Ex Mod </a:t>
            </a:r>
            <a:r>
              <a:rPr lang="en-US" sz="1800" b="1" dirty="0" smtClean="0"/>
              <a:t>= </a:t>
            </a:r>
            <a:r>
              <a:rPr lang="en-US" sz="1800" b="1" dirty="0" smtClean="0"/>
              <a:t>Unadjusted </a:t>
            </a:r>
            <a:r>
              <a:rPr lang="en-US" sz="1800" b="1" dirty="0"/>
              <a:t>Shared </a:t>
            </a:r>
            <a:r>
              <a:rPr lang="en-US" sz="1800" b="1" dirty="0" smtClean="0"/>
              <a:t>Layer</a:t>
            </a:r>
            <a:r>
              <a:rPr lang="en-US" sz="1800" dirty="0" smtClean="0"/>
              <a:t>.  </a:t>
            </a:r>
            <a:r>
              <a:rPr lang="en-US" sz="1800" u="sng" dirty="0" smtClean="0"/>
              <a:t>C</a:t>
            </a:r>
            <a:r>
              <a:rPr lang="en-US" sz="1800" u="sng" dirty="0" smtClean="0"/>
              <a:t>olumn F</a:t>
            </a:r>
            <a:endParaRPr lang="en-US" sz="1800" u="sng" dirty="0" smtClean="0"/>
          </a:p>
          <a:p>
            <a:r>
              <a:rPr lang="en-US" sz="1800" dirty="0" smtClean="0"/>
              <a:t>Total </a:t>
            </a:r>
            <a:r>
              <a:rPr lang="en-US" sz="1800" u="sng" dirty="0" smtClean="0"/>
              <a:t>unadjusted funding does not balance </a:t>
            </a:r>
            <a:r>
              <a:rPr lang="en-US" sz="1800" dirty="0" smtClean="0"/>
              <a:t>with </a:t>
            </a:r>
            <a:endParaRPr lang="en-US" sz="1800" dirty="0" smtClean="0"/>
          </a:p>
          <a:p>
            <a:r>
              <a:rPr lang="en-US" sz="1800" dirty="0" smtClean="0"/>
              <a:t>original </a:t>
            </a:r>
            <a:r>
              <a:rPr lang="en-US" sz="1800" dirty="0" smtClean="0"/>
              <a:t>funding total ($427,475 v. $448,415</a:t>
            </a:r>
            <a:r>
              <a:rPr lang="en-US" sz="1800" dirty="0" smtClean="0"/>
              <a:t>).</a:t>
            </a:r>
            <a:endParaRPr lang="en-US" sz="1800" dirty="0" smtClean="0"/>
          </a:p>
          <a:p>
            <a:r>
              <a:rPr lang="en-US" sz="1800" dirty="0" smtClean="0"/>
              <a:t>To balance the amount the </a:t>
            </a:r>
            <a:r>
              <a:rPr lang="en-US" sz="1800" u="sng" dirty="0" smtClean="0"/>
              <a:t>Unadjusted </a:t>
            </a:r>
            <a:r>
              <a:rPr lang="en-US" sz="1800" u="sng" dirty="0" smtClean="0"/>
              <a:t>Shared Layer </a:t>
            </a:r>
            <a:endParaRPr lang="en-US" sz="1800" u="sng" dirty="0" smtClean="0"/>
          </a:p>
          <a:p>
            <a:r>
              <a:rPr lang="en-US" sz="1800" u="sng" dirty="0" smtClean="0"/>
              <a:t>is </a:t>
            </a:r>
            <a:r>
              <a:rPr lang="en-US" sz="1800" u="sng" dirty="0" smtClean="0"/>
              <a:t>divided by a Weighted Ex Mod  </a:t>
            </a:r>
            <a:endParaRPr lang="en-US" sz="1800" u="sng" dirty="0" smtClean="0"/>
          </a:p>
          <a:p>
            <a:endParaRPr lang="en-US" sz="1800" u="sng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sz="1800" b="1" dirty="0" smtClean="0"/>
              <a:t> Weighted </a:t>
            </a:r>
            <a:r>
              <a:rPr lang="en-US" sz="1800" b="1" dirty="0" smtClean="0"/>
              <a:t>Ex Mod </a:t>
            </a:r>
            <a:r>
              <a:rPr lang="en-US" sz="1800" dirty="0" smtClean="0"/>
              <a:t>= unadjusted shared layer/shared layer = </a:t>
            </a:r>
            <a:r>
              <a:rPr lang="en-US" sz="1800" dirty="0" smtClean="0"/>
              <a:t>0.9533</a:t>
            </a:r>
          </a:p>
          <a:p>
            <a:pPr marL="0" indent="0">
              <a:buNone/>
            </a:pPr>
            <a:endParaRPr lang="en-US" sz="18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sz="1800" b="1" dirty="0" smtClean="0"/>
              <a:t> Adjusted </a:t>
            </a:r>
            <a:r>
              <a:rPr lang="en-US" sz="1800" b="1" dirty="0" smtClean="0"/>
              <a:t>Shared Layer </a:t>
            </a:r>
            <a:r>
              <a:rPr lang="en-US" sz="1800" dirty="0" smtClean="0"/>
              <a:t>= SL x Ex Mod/Total Weighted Ex </a:t>
            </a:r>
            <a:r>
              <a:rPr lang="en-US" sz="1800" dirty="0" smtClean="0"/>
              <a:t>Mod. </a:t>
            </a:r>
            <a:r>
              <a:rPr lang="en-US" sz="1800" u="sng" dirty="0" smtClean="0"/>
              <a:t>Column G</a:t>
            </a:r>
            <a:endParaRPr lang="en-US" sz="1800" u="sng" dirty="0" smtClean="0"/>
          </a:p>
          <a:p>
            <a:r>
              <a:rPr lang="en-US" sz="1800" i="1" dirty="0" smtClean="0"/>
              <a:t>Adjusted </a:t>
            </a:r>
            <a:r>
              <a:rPr lang="en-US" sz="1800" i="1" dirty="0" smtClean="0"/>
              <a:t>Shared Layer balances with the original funding amount per actuary</a:t>
            </a:r>
            <a:endParaRPr lang="en-US" sz="1800" i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5132800"/>
              </p:ext>
            </p:extLst>
          </p:nvPr>
        </p:nvGraphicFramePr>
        <p:xfrm>
          <a:off x="7762875" y="2105025"/>
          <a:ext cx="4114801" cy="30479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38275"/>
                <a:gridCol w="1277652"/>
                <a:gridCol w="1398874"/>
              </a:tblGrid>
              <a:tr h="24949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 F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 G 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750392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Formula/Allocation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Shared Layer x    Ex Mod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u="none" strike="noStrike" dirty="0">
                          <a:effectLst/>
                        </a:rPr>
                        <a:t>SL x EX Mod/ </a:t>
                      </a:r>
                      <a:r>
                        <a:rPr lang="en-US" sz="1400" b="1" u="none" strike="noStrike" dirty="0" smtClean="0">
                          <a:effectLst/>
                        </a:rPr>
                        <a:t>(</a:t>
                      </a:r>
                      <a:r>
                        <a:rPr lang="en-US" sz="1400" b="1" u="none" strike="noStrike" dirty="0">
                          <a:effectLst/>
                        </a:rPr>
                        <a:t>Tot. Weighted </a:t>
                      </a:r>
                      <a:r>
                        <a:rPr lang="en-US" sz="1400" b="1" u="none" strike="noStrike" dirty="0" smtClean="0">
                          <a:effectLst/>
                        </a:rPr>
                        <a:t>Ex Mod</a:t>
                      </a:r>
                      <a:r>
                        <a:rPr lang="en-US" sz="1400" b="1" u="none" strike="noStrike" dirty="0">
                          <a:effectLst/>
                        </a:rPr>
                        <a:t>)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626913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MEMBER ENTITY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UNADJUSTED SHARED LAYER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>
                          <a:effectLst/>
                        </a:rPr>
                        <a:t>ADJUSTED SHARED LAYER*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842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Rate/Amount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Calculation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u="none" strike="noStrike" dirty="0" smtClean="0">
                          <a:effectLst/>
                        </a:rPr>
                        <a:t>Calculation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/>
                </a:tc>
              </a:tr>
              <a:tr h="2842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Biggs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$7,989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$8,380 </a:t>
                      </a:r>
                    </a:p>
                  </a:txBody>
                  <a:tcPr marL="0" marR="0" marT="0" marB="0" anchor="b"/>
                </a:tc>
              </a:tr>
              <a:tr h="2842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Colfax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$9,570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$10,039 </a:t>
                      </a:r>
                    </a:p>
                  </a:txBody>
                  <a:tcPr marL="0" marR="0" marT="0" marB="0" anchor="b"/>
                </a:tc>
              </a:tr>
              <a:tr h="2842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Dunsmuir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$16,037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$16,823 </a:t>
                      </a:r>
                    </a:p>
                  </a:txBody>
                  <a:tcPr marL="0" marR="0" marT="0" marB="0" anchor="b"/>
                </a:tc>
              </a:tr>
              <a:tr h="284240">
                <a:tc>
                  <a:txBody>
                    <a:bodyPr/>
                    <a:lstStyle/>
                    <a:p>
                      <a:pPr algn="l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Grand Total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$427,475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$448,415 </a:t>
                      </a: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8177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E6DC3ED99DC443A20E49EB6B299606" ma:contentTypeVersion="2" ma:contentTypeDescription="Create a new document." ma:contentTypeScope="" ma:versionID="2fb7566b2811cb705bb11e2b9761e0dd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6f9746fe128b0ca74698fd9d7c13d39e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internalName="PublishingStartDate">
      <xsd:simpleType>
        <xsd:restriction base="dms:Unknown"/>
      </xsd:simpleType>
    </xsd:element>
    <xsd:element name="PublishingExpirationDate" ma:index="9" nillable="true" ma:displayName="Scheduling End Dat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88109697-E3CD-4F54-B931-A26C0B1C4851}"/>
</file>

<file path=customXml/itemProps2.xml><?xml version="1.0" encoding="utf-8"?>
<ds:datastoreItem xmlns:ds="http://schemas.openxmlformats.org/officeDocument/2006/customXml" ds:itemID="{E9DE7335-4041-4784-9FFF-7FFCC13BA729}"/>
</file>

<file path=customXml/itemProps3.xml><?xml version="1.0" encoding="utf-8"?>
<ds:datastoreItem xmlns:ds="http://schemas.openxmlformats.org/officeDocument/2006/customXml" ds:itemID="{4D05A9D5-60EE-4F81-859B-E4963ECE3019}"/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892</TotalTime>
  <Words>2686</Words>
  <Application>Microsoft Office PowerPoint</Application>
  <PresentationFormat>Widescreen</PresentationFormat>
  <Paragraphs>867</Paragraphs>
  <Slides>23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7" baseType="lpstr">
      <vt:lpstr>Calibri</vt:lpstr>
      <vt:lpstr>Calibri Light</vt:lpstr>
      <vt:lpstr>Wingdings</vt:lpstr>
      <vt:lpstr>Retrospect</vt:lpstr>
      <vt:lpstr>SCORE  Funding Calculations</vt:lpstr>
      <vt:lpstr>Purpose </vt:lpstr>
      <vt:lpstr>Outline</vt:lpstr>
      <vt:lpstr>Exposure Base For BOTH Programs =   Projected Payroll</vt:lpstr>
      <vt:lpstr>Liability Funding- Banking Layer ($0 to $25,000)</vt:lpstr>
      <vt:lpstr>Liability Funding – Shared Layer ($25,001 to $500,000)</vt:lpstr>
      <vt:lpstr>Liability Funding – Ex Mod Calculation  Refer to Liability Experience Modification Calculation Spreadsheet</vt:lpstr>
      <vt:lpstr>Liability Funding – Credibility Factor Refer to Liability Experience Modification Calculation Spreadsheet</vt:lpstr>
      <vt:lpstr>Liability Funding – Adjusted Shared Layer </vt:lpstr>
      <vt:lpstr>Liability Funding – Excess Layer ($500,001 to $40 million) CJPRMA Premium </vt:lpstr>
      <vt:lpstr>Pollution Coverage</vt:lpstr>
      <vt:lpstr>Liability Funding – Administrative Expenses</vt:lpstr>
      <vt:lpstr>Liability Funding – Total &amp; Comparison</vt:lpstr>
      <vt:lpstr>WC Funding – Mini-Cities Pool</vt:lpstr>
      <vt:lpstr>WC Funding- Banking Layer ($0 to $25,000)</vt:lpstr>
      <vt:lpstr>WC Funding – Shared Layer ($25,001 to $250,000)</vt:lpstr>
      <vt:lpstr>WC Funding – Ex Mod Calculation Refer to WC Experience Modification Calculation Spreadsheet</vt:lpstr>
      <vt:lpstr>WC Funding – Credibility Factor Refer to WC Experience Modification Calculation Spreadsheet</vt:lpstr>
      <vt:lpstr>WC Funding – Adjusted Shared Layer </vt:lpstr>
      <vt:lpstr>WC Funding – Excess Layer ($250,000 to Statutory Limit) LAWCX Premium </vt:lpstr>
      <vt:lpstr>WC Funding – Administrative Expenses</vt:lpstr>
      <vt:lpstr>WC Funding – Total &amp; Comparison</vt:lpstr>
      <vt:lpstr>Comments &amp; Questions?</vt:lpstr>
    </vt:vector>
  </TitlesOfParts>
  <Company>Alliant Insurance Services, Inc.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SCORE  Funding Presentation Calculations</dc:title>
  <dc:creator>Marcus Beverly</dc:creator>
  <cp:lastModifiedBy>Marcus Beverly</cp:lastModifiedBy>
  <cp:revision>60</cp:revision>
  <cp:lastPrinted>2016-03-30T19:31:13Z</cp:lastPrinted>
  <dcterms:created xsi:type="dcterms:W3CDTF">2016-03-28T23:10:26Z</dcterms:created>
  <dcterms:modified xsi:type="dcterms:W3CDTF">2016-03-30T19:44:35Z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0x01010062E6DC3ED99DC443A20E49EB6B299606</vt:lpwstr>
  </property>
</Properties>
</file>