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1.xml" ContentType="application/vnd.openxmlformats-officedocument.presentationml.slide+xml"/>
  <Override PartName="/ppt/slides/slide17.xml" ContentType="application/vnd.openxmlformats-officedocument.presentationml.slide+xml"/>
  <Override PartName="/ppt/slides/slide22.xml" ContentType="application/vnd.openxmlformats-officedocument.presentationml.slide+xml"/>
  <Override PartName="/ppt/notesSlides/notesSlide8.xml" ContentType="application/vnd.openxmlformats-officedocument.presentationml.notesSlide+xml"/>
  <Override PartName="/ppt/notesSlides/notesSlide14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20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revisionInfo.xml" ContentType="application/vnd.ms-powerpoint.revisioninfo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3" r:id="rId1"/>
  </p:sldMasterIdLst>
  <p:notesMasterIdLst>
    <p:notesMasterId r:id="rId24"/>
  </p:notesMasterIdLst>
  <p:handoutMasterIdLst>
    <p:handoutMasterId r:id="rId25"/>
  </p:handoutMasterIdLst>
  <p:sldIdLst>
    <p:sldId id="349" r:id="rId2"/>
    <p:sldId id="320" r:id="rId3"/>
    <p:sldId id="352" r:id="rId4"/>
    <p:sldId id="337" r:id="rId5"/>
    <p:sldId id="353" r:id="rId6"/>
    <p:sldId id="354" r:id="rId7"/>
    <p:sldId id="358" r:id="rId8"/>
    <p:sldId id="326" r:id="rId9"/>
    <p:sldId id="377" r:id="rId10"/>
    <p:sldId id="376" r:id="rId11"/>
    <p:sldId id="355" r:id="rId12"/>
    <p:sldId id="356" r:id="rId13"/>
    <p:sldId id="357" r:id="rId14"/>
    <p:sldId id="361" r:id="rId15"/>
    <p:sldId id="368" r:id="rId16"/>
    <p:sldId id="369" r:id="rId17"/>
    <p:sldId id="371" r:id="rId18"/>
    <p:sldId id="370" r:id="rId19"/>
    <p:sldId id="373" r:id="rId20"/>
    <p:sldId id="280" r:id="rId21"/>
    <p:sldId id="359" r:id="rId22"/>
    <p:sldId id="335" r:id="rId23"/>
  </p:sldIdLst>
  <p:sldSz cx="14630400" cy="8229600"/>
  <p:notesSz cx="6858000" cy="9144000"/>
  <p:defaultTextStyle>
    <a:defPPr>
      <a:defRPr lang="en-US"/>
    </a:defPPr>
    <a:lvl1pPr marL="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1pPr>
    <a:lvl2pPr marL="54864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2pPr>
    <a:lvl3pPr marL="109728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3pPr>
    <a:lvl4pPr marL="164592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4pPr>
    <a:lvl5pPr marL="219456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5pPr>
    <a:lvl6pPr marL="274320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6pPr>
    <a:lvl7pPr marL="329184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7pPr>
    <a:lvl8pPr marL="384048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8pPr>
    <a:lvl9pPr marL="438912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4" userDrawn="1">
          <p15:clr>
            <a:srgbClr val="A4A3A4"/>
          </p15:clr>
        </p15:guide>
        <p15:guide id="2" pos="47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69" autoAdjust="0"/>
    <p:restoredTop sz="92943" autoAdjust="0"/>
  </p:normalViewPr>
  <p:slideViewPr>
    <p:cSldViewPr snapToGrid="0" snapToObjects="1">
      <p:cViewPr varScale="1">
        <p:scale>
          <a:sx n="75" d="100"/>
          <a:sy n="75" d="100"/>
        </p:scale>
        <p:origin x="468" y="78"/>
      </p:cViewPr>
      <p:guideLst>
        <p:guide orient="horz" pos="864"/>
        <p:guide pos="47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notesViewPr>
    <p:cSldViewPr snapToGrid="0" snapToObjects="1">
      <p:cViewPr>
        <p:scale>
          <a:sx n="90" d="100"/>
          <a:sy n="90" d="100"/>
        </p:scale>
        <p:origin x="3696" y="-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33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35267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" y="0"/>
            <a:ext cx="6858000" cy="3857626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AAF9A4-0EA3-5245-95EF-E5EEFF98B41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Notes Placeholder 7"/>
          <p:cNvSpPr>
            <a:spLocks noGrp="1"/>
          </p:cNvSpPr>
          <p:nvPr>
            <p:ph type="body" sz="quarter" idx="3"/>
          </p:nvPr>
        </p:nvSpPr>
        <p:spPr>
          <a:xfrm>
            <a:off x="-1" y="4114798"/>
            <a:ext cx="6856413" cy="43434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0632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97280" rtl="0" eaLnBrk="1" latinLnBrk="0" hangingPunct="1">
      <a:defRPr sz="1000" kern="1200">
        <a:solidFill>
          <a:schemeClr val="tx1"/>
        </a:solidFill>
        <a:latin typeface="Verdana" charset="0"/>
        <a:ea typeface="Verdana" charset="0"/>
        <a:cs typeface="Verdana" charset="0"/>
      </a:defRPr>
    </a:lvl1pPr>
    <a:lvl2pPr marL="461963" indent="-228600" algn="l" defTabSz="1097280" rtl="0" eaLnBrk="1" latinLnBrk="0" hangingPunct="1">
      <a:buFont typeface="Arial" charset="0"/>
      <a:buChar char="•"/>
      <a:tabLst/>
      <a:defRPr sz="1000" kern="1200">
        <a:solidFill>
          <a:schemeClr val="tx1"/>
        </a:solidFill>
        <a:latin typeface="Verdana" charset="0"/>
        <a:ea typeface="Verdana" charset="0"/>
        <a:cs typeface="Verdana" charset="0"/>
      </a:defRPr>
    </a:lvl2pPr>
    <a:lvl3pPr marL="917575" indent="-228600" algn="l" defTabSz="1097280" rtl="0" eaLnBrk="1" latinLnBrk="0" hangingPunct="1">
      <a:buFont typeface=".AppleSystemUIFont" charset="-120"/>
      <a:buChar char="-"/>
      <a:tabLst/>
      <a:defRPr sz="1000" kern="1200">
        <a:solidFill>
          <a:schemeClr val="tx1"/>
        </a:solidFill>
        <a:latin typeface="Verdana" charset="0"/>
        <a:ea typeface="Verdana" charset="0"/>
        <a:cs typeface="Verdana" charset="0"/>
      </a:defRPr>
    </a:lvl3pPr>
    <a:lvl4pPr marL="1373188" indent="-227013" algn="l" defTabSz="1097280" rtl="0" eaLnBrk="1" latinLnBrk="0" hangingPunct="1">
      <a:buFont typeface="Arial" charset="0"/>
      <a:buChar char="•"/>
      <a:tabLst/>
      <a:defRPr sz="1000" kern="1200">
        <a:solidFill>
          <a:schemeClr val="tx1"/>
        </a:solidFill>
        <a:latin typeface="Verdana" charset="0"/>
        <a:ea typeface="Verdana" charset="0"/>
        <a:cs typeface="Verdana" charset="0"/>
      </a:defRPr>
    </a:lvl4pPr>
    <a:lvl5pPr marL="1828800" indent="-227013" algn="l" defTabSz="1097280" rtl="0" eaLnBrk="1" latinLnBrk="0" hangingPunct="1">
      <a:buFont typeface=".AppleSystemUIFont" charset="-120"/>
      <a:buChar char="»"/>
      <a:tabLst/>
      <a:defRPr sz="1000" kern="1200">
        <a:solidFill>
          <a:schemeClr val="tx1"/>
        </a:solidFill>
        <a:latin typeface="Verdana" charset="0"/>
        <a:ea typeface="Verdana" charset="0"/>
        <a:cs typeface="Verdana" charset="0"/>
      </a:defRPr>
    </a:lvl5pPr>
    <a:lvl6pPr marL="2743200" algn="l" defTabSz="1097280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6pPr>
    <a:lvl7pPr marL="3291840" algn="l" defTabSz="1097280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7pPr>
    <a:lvl8pPr marL="3840480" algn="l" defTabSz="1097280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8pPr>
    <a:lvl9pPr marL="4389120" algn="l" defTabSz="1097280" rtl="0" eaLnBrk="1" latinLnBrk="0" hangingPunct="1">
      <a:defRPr sz="144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6858000" cy="3857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AF9A4-0EA3-5245-95EF-E5EEFF98B41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68440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6858000" cy="3857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AF9A4-0EA3-5245-95EF-E5EEFF98B41B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79774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6858000" cy="3857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AF9A4-0EA3-5245-95EF-E5EEFF98B41B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20243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6858000" cy="3857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AF9A4-0EA3-5245-95EF-E5EEFF98B41B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253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6858000" cy="3857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Earlier we talked about self-referrals where an employee or family member contact the EAP directly; however, ACI also offers a supervisory referral. A supervisory referral is when a manager recognizes that an employee’s job performance has deteriorated and that continuing or emerging patters of behavior are cause for concern.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A supervisor/manager’s role is: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To expect good job performance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To provide a safe work environment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To make sure the job gets done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To ensure quality in the product/service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To do this the manger must: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Know what it takes to get the job done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Know the employees’ abilities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Know is there is a change in either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Communicate job expectations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0" marR="0" lvl="0" indent="0" algn="l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There may be times when additional support is needed in certain areas. This is where the supervisory referrals comes in.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AF9A4-0EA3-5245-95EF-E5EEFF98B41B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04314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6858000" cy="3857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Employees who display out-of-the-ordinary behaviors may be good candidates for the supervisory referral program. Some behaviors include: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Absenteeism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On-the-job absenteeism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Difficulty in concentration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Confusion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Inconsistent work patterns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Generally lowered job efficiency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Poor employee relationships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Mood swings or substance abuse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Overreactions to changes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Threats, even in jest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Blaming of others for serious problems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Repeated policy violations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Repeated references to weapons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Vague references to a “plan” to “get even”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AF9A4-0EA3-5245-95EF-E5EEFF98B41B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14875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6858000" cy="3857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***Use if client only has landing page***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AF9A4-0EA3-5245-95EF-E5EEFF98B41B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3337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6858000" cy="3857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AF9A4-0EA3-5245-95EF-E5EEFF98B41B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6069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6858000" cy="3857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All information provided by the employee and family member is protected by State and Federal Law.  No names will be on the utilization report.  All information is confidential.</a:t>
            </a:r>
          </a:p>
          <a:p>
            <a:pPr marL="0" marR="0" lvl="0" indent="0" algn="l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AF9A4-0EA3-5245-95EF-E5EEFF98B41B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06511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6858000" cy="3857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charset="0"/>
              <a:buChar char="•"/>
            </a:pPr>
            <a:r>
              <a:rPr lang="en-US" dirty="0"/>
              <a:t>Phone,</a:t>
            </a:r>
            <a:r>
              <a:rPr lang="en-US" baseline="0" dirty="0"/>
              <a:t> Web, Text, Email, Videos</a:t>
            </a:r>
            <a:endParaRPr lang="en-US" dirty="0"/>
          </a:p>
          <a:p>
            <a:pPr marL="171450" indent="-171450">
              <a:buFont typeface="Arial" charset="0"/>
              <a:buChar char="•"/>
            </a:pPr>
            <a:r>
              <a:rPr lang="en-US" dirty="0"/>
              <a:t>myACI Mobile App</a:t>
            </a:r>
          </a:p>
          <a:p>
            <a:pPr marL="171450" marR="0" indent="-171450" algn="l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dirty="0" err="1"/>
              <a:t>Social@ACI</a:t>
            </a:r>
            <a:r>
              <a:rPr lang="en-US" dirty="0"/>
              <a:t> platforms</a:t>
            </a:r>
          </a:p>
          <a:p>
            <a:pPr marL="171450" indent="-171450">
              <a:buFont typeface="Arial" charset="0"/>
              <a:buChar char="•"/>
            </a:pPr>
            <a:r>
              <a:rPr lang="en-US" dirty="0"/>
              <a:t>EAP landing page</a:t>
            </a:r>
          </a:p>
          <a:p>
            <a:pPr marL="171450" indent="-171450">
              <a:buFont typeface="Arial" charset="0"/>
              <a:buChar char="•"/>
            </a:pPr>
            <a:endParaRPr lang="en-US" dirty="0"/>
          </a:p>
          <a:p>
            <a:pPr marL="0" indent="0">
              <a:spcAft>
                <a:spcPts val="1440"/>
              </a:spcAft>
              <a:buFont typeface="Arial" charset="0"/>
              <a:buNone/>
            </a:pPr>
            <a:endParaRPr lang="en-US" dirty="0"/>
          </a:p>
          <a:p>
            <a:pPr marL="171450" indent="-171450">
              <a:spcAft>
                <a:spcPts val="1440"/>
              </a:spcAft>
              <a:buFont typeface="Arial" panose="020B0604020202020204" pitchFamily="34" charset="0"/>
              <a:buChar char="•"/>
            </a:pPr>
            <a:r>
              <a:rPr lang="en-US" dirty="0"/>
              <a:t>Licensed mental health professionals are always available for after-hours calls. </a:t>
            </a:r>
          </a:p>
          <a:p>
            <a:pPr marL="171450" indent="-171450">
              <a:spcAft>
                <a:spcPts val="1440"/>
              </a:spcAft>
              <a:buFont typeface="Arial" panose="020B0604020202020204" pitchFamily="34" charset="0"/>
              <a:buChar char="•"/>
            </a:pPr>
            <a:r>
              <a:rPr lang="en-US" dirty="0"/>
              <a:t>On-call counselors are ready and waiting. </a:t>
            </a:r>
          </a:p>
          <a:p>
            <a:pPr marL="171450" indent="-171450">
              <a:spcAft>
                <a:spcPts val="1440"/>
              </a:spcAft>
              <a:buFont typeface="Arial" panose="020B0604020202020204" pitchFamily="34" charset="0"/>
              <a:buChar char="•"/>
            </a:pPr>
            <a:r>
              <a:rPr lang="en-US" dirty="0"/>
              <a:t>This is not an Emergency Number. Call 911 if there is an emergency.</a:t>
            </a:r>
          </a:p>
          <a:p>
            <a:pPr marL="171450" indent="-171450">
              <a:buFont typeface="Arial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AF9A4-0EA3-5245-95EF-E5EEFF98B41B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92196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6858000" cy="3857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lnSpc>
                <a:spcPct val="90000"/>
              </a:lnSpc>
              <a:buClr>
                <a:schemeClr val="tx1"/>
              </a:buClr>
              <a:buFont typeface="Arial" charset="0"/>
              <a:buNone/>
            </a:pPr>
            <a:r>
              <a:rPr lang="en-US" sz="1000" dirty="0">
                <a:effectLst/>
                <a:latin typeface="Century Gothic" pitchFamily="34" charset="0"/>
              </a:rPr>
              <a:t>In summary, EAP services: </a:t>
            </a:r>
          </a:p>
          <a:p>
            <a:pPr marL="233363" indent="-233363" eaLnBrk="1" hangingPunct="1">
              <a:lnSpc>
                <a:spcPct val="90000"/>
              </a:lnSpc>
              <a:buClr>
                <a:schemeClr val="tx1"/>
              </a:buClr>
              <a:buFont typeface="Arial" charset="0"/>
              <a:buChar char="•"/>
            </a:pPr>
            <a:r>
              <a:rPr lang="en-US" sz="1000" dirty="0">
                <a:effectLst/>
                <a:latin typeface="Century Gothic" pitchFamily="34" charset="0"/>
              </a:rPr>
              <a:t>Promotes early intervention for employees personal problems</a:t>
            </a:r>
          </a:p>
          <a:p>
            <a:pPr marL="233363" indent="-233363" eaLnBrk="1" hangingPunct="1">
              <a:lnSpc>
                <a:spcPct val="90000"/>
              </a:lnSpc>
              <a:buClr>
                <a:schemeClr val="tx1"/>
              </a:buClr>
              <a:buFont typeface="Arial" charset="0"/>
              <a:buChar char="•"/>
            </a:pPr>
            <a:r>
              <a:rPr lang="en-US" sz="1000" dirty="0">
                <a:effectLst/>
                <a:latin typeface="Century Gothic" pitchFamily="34" charset="0"/>
              </a:rPr>
              <a:t>Reduces employee absenteeism and low productivity</a:t>
            </a:r>
          </a:p>
          <a:p>
            <a:pPr marL="233363" indent="-233363" eaLnBrk="1" hangingPunct="1">
              <a:lnSpc>
                <a:spcPct val="90000"/>
              </a:lnSpc>
              <a:buClr>
                <a:schemeClr val="tx1"/>
              </a:buClr>
              <a:buFont typeface="Arial" charset="0"/>
              <a:buChar char="•"/>
            </a:pPr>
            <a:r>
              <a:rPr lang="en-US" sz="1000" dirty="0">
                <a:effectLst/>
                <a:latin typeface="Century Gothic" pitchFamily="34" charset="0"/>
              </a:rPr>
              <a:t>Facilitates good mental health which reduces overall health care costs</a:t>
            </a:r>
          </a:p>
          <a:p>
            <a:pPr marL="233363" indent="-233363" eaLnBrk="1" hangingPunct="1">
              <a:lnSpc>
                <a:spcPct val="90000"/>
              </a:lnSpc>
              <a:buClr>
                <a:schemeClr val="tx1"/>
              </a:buClr>
              <a:buFont typeface="Arial" charset="0"/>
              <a:buChar char="•"/>
            </a:pPr>
            <a:r>
              <a:rPr lang="en-US" sz="1000" dirty="0">
                <a:effectLst/>
                <a:latin typeface="Century Gothic" pitchFamily="34" charset="0"/>
              </a:rPr>
              <a:t>Communicates the company’s commitment to their employees’ well being</a:t>
            </a:r>
          </a:p>
          <a:p>
            <a:pPr marL="0" indent="0" eaLnBrk="1" hangingPunct="1">
              <a:lnSpc>
                <a:spcPct val="90000"/>
              </a:lnSpc>
              <a:buClr>
                <a:schemeClr val="tx1"/>
              </a:buClr>
              <a:buFont typeface="Arial" charset="0"/>
              <a:buNone/>
            </a:pPr>
            <a:endParaRPr lang="en-US" sz="1000" dirty="0">
              <a:effectLst/>
              <a:latin typeface="Century Gothic" pitchFamily="34" charset="0"/>
            </a:endParaRPr>
          </a:p>
          <a:p>
            <a:pPr marL="0" indent="0" eaLnBrk="1" hangingPunct="1">
              <a:lnSpc>
                <a:spcPct val="90000"/>
              </a:lnSpc>
              <a:buClr>
                <a:schemeClr val="tx1"/>
              </a:buClr>
              <a:buFont typeface="Arial" charset="0"/>
              <a:buNone/>
            </a:pPr>
            <a:r>
              <a:rPr lang="en-US" sz="1000" dirty="0">
                <a:effectLst/>
                <a:latin typeface="Century Gothic" pitchFamily="34" charset="0"/>
              </a:rPr>
              <a:t>In turn:</a:t>
            </a:r>
          </a:p>
          <a:p>
            <a:pPr marL="171450" indent="-171450" eaLnBrk="1" hangingPunct="1">
              <a:lnSpc>
                <a:spcPct val="9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000" dirty="0">
                <a:effectLst/>
                <a:latin typeface="Century Gothic" pitchFamily="34" charset="0"/>
              </a:rPr>
              <a:t>Boost employee retention and engagement </a:t>
            </a:r>
          </a:p>
          <a:p>
            <a:pPr marL="171450" marR="0" lvl="0" indent="-171450" algn="l" defTabSz="109728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000" dirty="0">
                <a:effectLst/>
                <a:latin typeface="Century Gothic" pitchFamily="34" charset="0"/>
              </a:rPr>
              <a:t>Maximize performance potential</a:t>
            </a:r>
          </a:p>
          <a:p>
            <a:pPr marL="171450" marR="0" lvl="0" indent="-171450" algn="l" defTabSz="109728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000" dirty="0">
                <a:effectLst/>
                <a:latin typeface="Century Gothic" pitchFamily="34" charset="0"/>
              </a:rPr>
              <a:t>Support workforce well-being</a:t>
            </a:r>
          </a:p>
          <a:p>
            <a:pPr marL="171450" marR="0" lvl="0" indent="-171450" algn="l" defTabSz="109728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000" dirty="0">
                <a:effectLst/>
                <a:latin typeface="Century Gothic" pitchFamily="34" charset="0"/>
              </a:rPr>
              <a:t>Enhance company culture</a:t>
            </a:r>
          </a:p>
          <a:p>
            <a:pPr marL="171450" marR="0" lvl="0" indent="-171450" algn="l" defTabSz="109728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000" dirty="0">
                <a:effectLst/>
                <a:latin typeface="Century Gothic" pitchFamily="34" charset="0"/>
              </a:rPr>
              <a:t>Increases benefits ROI</a:t>
            </a:r>
          </a:p>
          <a:p>
            <a:pPr marL="171450" marR="0" lvl="0" indent="-171450" algn="l" defTabSz="109728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000" dirty="0">
                <a:effectLst/>
                <a:latin typeface="Century Gothic" pitchFamily="34" charset="0"/>
              </a:rPr>
              <a:t>Meet HR goals</a:t>
            </a:r>
          </a:p>
          <a:p>
            <a:pPr marL="171450" marR="0" lvl="0" indent="-171450" algn="l" defTabSz="109728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000" dirty="0">
              <a:effectLst/>
              <a:latin typeface="Century Gothic" pitchFamily="34" charset="0"/>
            </a:endParaRPr>
          </a:p>
          <a:p>
            <a:pPr marL="171450" indent="-171450" eaLnBrk="1" hangingPunct="1">
              <a:lnSpc>
                <a:spcPct val="9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en-US" sz="1000" dirty="0">
              <a:effectLst/>
              <a:latin typeface="Century Gothic" pitchFamily="34" charset="0"/>
            </a:endParaRPr>
          </a:p>
          <a:p>
            <a:pPr marL="233363" indent="-233363" eaLnBrk="1" hangingPunct="1">
              <a:lnSpc>
                <a:spcPct val="90000"/>
              </a:lnSpc>
              <a:buClr>
                <a:schemeClr val="tx1"/>
              </a:buClr>
              <a:buFont typeface="Arial" charset="0"/>
              <a:buChar char="•"/>
            </a:pPr>
            <a:endParaRPr lang="en-US" sz="1000" dirty="0">
              <a:effectLst/>
              <a:latin typeface="Century Gothic" pitchFamily="34" charset="0"/>
            </a:endParaRPr>
          </a:p>
          <a:p>
            <a:pPr marL="0" indent="0" eaLnBrk="1" hangingPunct="1">
              <a:lnSpc>
                <a:spcPct val="90000"/>
              </a:lnSpc>
              <a:buClr>
                <a:schemeClr val="tx1"/>
              </a:buClr>
              <a:buFont typeface="Arial" charset="0"/>
              <a:buNone/>
            </a:pPr>
            <a:endParaRPr lang="en-US" sz="1000" dirty="0">
              <a:effectLst/>
              <a:latin typeface="Century Gothic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AF9A4-0EA3-5245-95EF-E5EEFF98B41B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4768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6858000" cy="3857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AF9A4-0EA3-5245-95EF-E5EEFF98B41B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6629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6858000" cy="3857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Please do not hesitate to contact us anytime by phone at 800.932.0034 or e-mail at info@acispecialtybenefits.com. Thank you for your time. ACI Specialty Benefits looks forward to serving your needs and the needs of your employees.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AF9A4-0EA3-5245-95EF-E5EEFF98B41B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132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6858000" cy="3857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charset="0"/>
              <a:buChar char="•"/>
            </a:pPr>
            <a:r>
              <a:rPr lang="en-US" dirty="0"/>
              <a:t>Clinical Assessment </a:t>
            </a:r>
          </a:p>
          <a:p>
            <a:pPr marL="171450" indent="-171450">
              <a:buFont typeface="Arial" charset="0"/>
              <a:buChar char="•"/>
            </a:pPr>
            <a:r>
              <a:rPr lang="en-US" dirty="0"/>
              <a:t>Work-Life Services</a:t>
            </a:r>
          </a:p>
          <a:p>
            <a:pPr marL="171450" indent="-171450">
              <a:buFont typeface="Arial" charset="0"/>
              <a:buChar char="•"/>
            </a:pPr>
            <a:r>
              <a:rPr lang="en-US" dirty="0"/>
              <a:t>Personal Services</a:t>
            </a:r>
          </a:p>
          <a:p>
            <a:pPr marL="171450" indent="-171450">
              <a:buFont typeface="Arial" charset="0"/>
              <a:buChar char="•"/>
            </a:pPr>
            <a:r>
              <a:rPr lang="en-US" dirty="0"/>
              <a:t>Trainings &amp; HR Support Services: In-Person, Online, YouTube Videos, Management Training Series</a:t>
            </a:r>
          </a:p>
          <a:p>
            <a:pPr marL="171450" indent="-171450">
              <a:buFont typeface="Arial" charset="0"/>
              <a:buChar char="•"/>
            </a:pPr>
            <a:r>
              <a:rPr lang="en-US" dirty="0"/>
              <a:t>Critical Incident Response</a:t>
            </a:r>
          </a:p>
          <a:p>
            <a:pPr marL="171450" indent="-171450">
              <a:buFont typeface="Arial" charset="0"/>
              <a:buChar char="•"/>
            </a:pPr>
            <a:r>
              <a:rPr lang="en-US" dirty="0"/>
              <a:t>Dedicated Account Management Team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AF9A4-0EA3-5245-95EF-E5EEFF98B41B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9558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6858000" cy="3857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ACI includes all family members – Even out-of-state family!</a:t>
            </a:r>
          </a:p>
          <a:p>
            <a:endParaRPr lang="en-US" dirty="0"/>
          </a:p>
          <a:p>
            <a:r>
              <a:rPr lang="en-US" dirty="0"/>
              <a:t>No ID cards or eligibility feeds necessary to access</a:t>
            </a:r>
          </a:p>
          <a:p>
            <a:endParaRPr lang="en-US" dirty="0"/>
          </a:p>
          <a:p>
            <a:r>
              <a:rPr lang="en-US" dirty="0"/>
              <a:t>All have access to program:</a:t>
            </a:r>
          </a:p>
          <a:p>
            <a:pPr marL="171450" indent="-171450">
              <a:buFont typeface="Arial" charset="0"/>
              <a:buChar char="•"/>
            </a:pPr>
            <a:r>
              <a:rPr lang="en-US" dirty="0"/>
              <a:t>Parents</a:t>
            </a:r>
          </a:p>
          <a:p>
            <a:pPr marL="171450" indent="-171450">
              <a:buFont typeface="Arial" charset="0"/>
              <a:buChar char="•"/>
            </a:pPr>
            <a:r>
              <a:rPr lang="en-US" dirty="0"/>
              <a:t>Children</a:t>
            </a:r>
          </a:p>
          <a:p>
            <a:pPr marL="171450" indent="-171450">
              <a:buFont typeface="Arial" charset="0"/>
              <a:buChar char="•"/>
            </a:pPr>
            <a:r>
              <a:rPr lang="en-US" dirty="0"/>
              <a:t>Grandparents</a:t>
            </a:r>
          </a:p>
          <a:p>
            <a:pPr marL="171450" indent="-171450">
              <a:buFont typeface="Arial" charset="0"/>
              <a:buChar char="•"/>
            </a:pPr>
            <a:r>
              <a:rPr lang="en-US" dirty="0"/>
              <a:t>Spouses</a:t>
            </a:r>
          </a:p>
          <a:p>
            <a:pPr marL="171450" indent="-171450">
              <a:buFont typeface="Arial" charset="0"/>
              <a:buChar char="•"/>
            </a:pPr>
            <a:r>
              <a:rPr lang="en-US" dirty="0"/>
              <a:t>Significant Others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AF9A4-0EA3-5245-95EF-E5EEFF98B41B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7297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6858000" cy="3857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Change session model</a:t>
            </a:r>
            <a:r>
              <a:rPr lang="en-US" b="1" baseline="0" dirty="0"/>
              <a:t> and footnote according to client contract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AF9A4-0EA3-5245-95EF-E5EEFF98B41B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3940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6858000" cy="3857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AF9A4-0EA3-5245-95EF-E5EEFF98B41B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84000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6858000" cy="3857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AF9A4-0EA3-5245-95EF-E5EEFF98B41B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3591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6858000" cy="3857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***Use if client only has landing page***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AF9A4-0EA3-5245-95EF-E5EEFF98B41B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3572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6858000" cy="3857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AAF9A4-0EA3-5245-95EF-E5EEFF98B41B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63674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AP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3429000"/>
            <a:ext cx="6629400" cy="13716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ct val="90000"/>
              </a:lnSpc>
              <a:spcAft>
                <a:spcPts val="600"/>
              </a:spcAft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7543800" y="1371600"/>
            <a:ext cx="6629400" cy="16002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r>
              <a:rPr lang="en-US" dirty="0"/>
              <a:t>Click icon to insert company logo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457200" y="6400800"/>
            <a:ext cx="6629400" cy="1371600"/>
          </a:xfrm>
        </p:spPr>
        <p:txBody>
          <a:bodyPr>
            <a:noAutofit/>
          </a:bodyPr>
          <a:lstStyle>
            <a:lvl1pPr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35041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4630400" cy="4800600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r>
              <a:rPr lang="en-US" dirty="0"/>
              <a:t>Click icon to insert image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5257800"/>
            <a:ext cx="13716000" cy="25146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394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13716000" cy="9144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5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199" y="1371600"/>
            <a:ext cx="6629400" cy="6400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2000">
                <a:solidFill>
                  <a:schemeClr val="tx2"/>
                </a:solidFill>
              </a:defRPr>
            </a:lvl2pPr>
            <a:lvl3pPr>
              <a:defRPr sz="2000">
                <a:solidFill>
                  <a:schemeClr val="tx2"/>
                </a:solidFill>
              </a:defRPr>
            </a:lvl3pPr>
            <a:lvl4pPr>
              <a:defRPr sz="2000">
                <a:solidFill>
                  <a:schemeClr val="tx2"/>
                </a:solidFill>
              </a:defRPr>
            </a:lvl4pPr>
            <a:lvl5pPr>
              <a:defRPr sz="2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Content Placeholder 3"/>
          <p:cNvSpPr>
            <a:spLocks noGrp="1"/>
          </p:cNvSpPr>
          <p:nvPr>
            <p:ph sz="quarter" idx="11"/>
          </p:nvPr>
        </p:nvSpPr>
        <p:spPr>
          <a:xfrm>
            <a:off x="7543800" y="1371600"/>
            <a:ext cx="6629400" cy="6400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2000">
                <a:solidFill>
                  <a:schemeClr val="tx2"/>
                </a:solidFill>
              </a:defRPr>
            </a:lvl2pPr>
            <a:lvl3pPr>
              <a:defRPr sz="2000">
                <a:solidFill>
                  <a:schemeClr val="tx2"/>
                </a:solidFill>
              </a:defRPr>
            </a:lvl3pPr>
            <a:lvl4pPr>
              <a:defRPr sz="2000">
                <a:solidFill>
                  <a:schemeClr val="tx2"/>
                </a:solidFill>
              </a:defRPr>
            </a:lvl4pPr>
            <a:lvl5pPr>
              <a:defRPr sz="2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067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457200" y="3429000"/>
            <a:ext cx="6629400" cy="13716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ct val="90000"/>
              </a:lnSpc>
              <a:spcAft>
                <a:spcPts val="600"/>
              </a:spcAft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7543800" y="1371600"/>
            <a:ext cx="6629400" cy="16002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r>
              <a:rPr lang="en-US" dirty="0"/>
              <a:t>Click icon to insert company logo</a:t>
            </a:r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457200" y="6400800"/>
            <a:ext cx="6629400" cy="1371600"/>
          </a:xfrm>
        </p:spPr>
        <p:txBody>
          <a:bodyPr>
            <a:noAutofit/>
          </a:bodyPr>
          <a:lstStyle>
            <a:lvl1pPr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42459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4630400" cy="4800600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r>
              <a:rPr lang="en-US" dirty="0"/>
              <a:t>Click icon to insert image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5257800"/>
            <a:ext cx="13716000" cy="25146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634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sz="quarter" idx="10"/>
          </p:nvPr>
        </p:nvSpPr>
        <p:spPr>
          <a:xfrm>
            <a:off x="457199" y="1371600"/>
            <a:ext cx="6629400" cy="6400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2000">
                <a:solidFill>
                  <a:schemeClr val="tx2"/>
                </a:solidFill>
              </a:defRPr>
            </a:lvl2pPr>
            <a:lvl3pPr>
              <a:defRPr sz="2000">
                <a:solidFill>
                  <a:schemeClr val="tx2"/>
                </a:solidFill>
              </a:defRPr>
            </a:lvl3pPr>
            <a:lvl4pPr>
              <a:defRPr sz="2000">
                <a:solidFill>
                  <a:schemeClr val="tx2"/>
                </a:solidFill>
              </a:defRPr>
            </a:lvl4pPr>
            <a:lvl5pPr>
              <a:defRPr sz="2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1"/>
          </p:nvPr>
        </p:nvSpPr>
        <p:spPr>
          <a:xfrm>
            <a:off x="7543800" y="1371600"/>
            <a:ext cx="6629400" cy="64008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2000">
                <a:solidFill>
                  <a:schemeClr val="tx2"/>
                </a:solidFill>
              </a:defRPr>
            </a:lvl2pPr>
            <a:lvl3pPr>
              <a:defRPr sz="2000">
                <a:solidFill>
                  <a:schemeClr val="tx2"/>
                </a:solidFill>
              </a:defRPr>
            </a:lvl3pPr>
            <a:lvl4pPr>
              <a:defRPr sz="2000">
                <a:solidFill>
                  <a:schemeClr val="tx2"/>
                </a:solidFill>
              </a:defRPr>
            </a:lvl4pPr>
            <a:lvl5pPr>
              <a:defRPr sz="2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08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457200" y="0"/>
            <a:ext cx="137160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13716000" cy="502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457199" y="7315200"/>
            <a:ext cx="66294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lnSpc>
                <a:spcPct val="90000"/>
              </a:lnSpc>
              <a:defRPr sz="1500" b="0" i="0">
                <a:solidFill>
                  <a:schemeClr val="tx1">
                    <a:tint val="75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7543800" y="7315200"/>
            <a:ext cx="66294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lnSpc>
                <a:spcPct val="90000"/>
              </a:lnSpc>
              <a:defRPr sz="1500">
                <a:solidFill>
                  <a:schemeClr val="tx1">
                    <a:tint val="75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fld id="{DF9B1BE2-6D6F-224A-B400-C9523AE61E5F}" type="datetimeFigureOut">
              <a:rPr lang="en-US" smtClean="0"/>
              <a:pPr/>
              <a:t>10/17/2017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7741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7" r:id="rId2"/>
    <p:sldLayoutId id="2147483716" r:id="rId3"/>
    <p:sldLayoutId id="2147483718" r:id="rId4"/>
    <p:sldLayoutId id="2147483719" r:id="rId5"/>
    <p:sldLayoutId id="2147483720" r:id="rId6"/>
  </p:sldLayoutIdLst>
  <p:txStyles>
    <p:titleStyle>
      <a:lvl1pPr algn="ctr" defTabSz="1097280" rtl="0" eaLnBrk="1" latinLnBrk="0" hangingPunct="1">
        <a:lnSpc>
          <a:spcPct val="90000"/>
        </a:lnSpc>
        <a:spcBef>
          <a:spcPct val="0"/>
        </a:spcBef>
        <a:spcAft>
          <a:spcPts val="600"/>
        </a:spcAft>
        <a:buNone/>
        <a:defRPr sz="3500" b="0" kern="1200">
          <a:solidFill>
            <a:schemeClr val="tx1">
              <a:lumMod val="75000"/>
              <a:lumOff val="25000"/>
            </a:schemeClr>
          </a:solidFill>
          <a:latin typeface="Verdana" charset="0"/>
          <a:ea typeface="Verdana" charset="0"/>
          <a:cs typeface="Verdana" charset="0"/>
        </a:defRPr>
      </a:lvl1pPr>
    </p:titleStyle>
    <p:bodyStyle>
      <a:lvl1pPr marL="0" indent="0" algn="l" defTabSz="109728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itchFamily="34" charset="0"/>
        <a:buNone/>
        <a:tabLst/>
        <a:defRPr sz="2500" kern="1200">
          <a:solidFill>
            <a:schemeClr val="tx1">
              <a:lumMod val="75000"/>
              <a:lumOff val="25000"/>
            </a:schemeClr>
          </a:solidFill>
          <a:latin typeface="Verdana" charset="0"/>
          <a:ea typeface="Verdana" charset="0"/>
          <a:cs typeface="Verdana" charset="0"/>
        </a:defRPr>
      </a:lvl1pPr>
      <a:lvl2pPr marL="465138" indent="-220663" algn="l" defTabSz="109728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charset="0"/>
        <a:buChar char="•"/>
        <a:tabLst/>
        <a:defRPr sz="2500" kern="1200">
          <a:solidFill>
            <a:schemeClr val="tx1">
              <a:lumMod val="75000"/>
              <a:lumOff val="25000"/>
            </a:schemeClr>
          </a:solidFill>
          <a:latin typeface="Verdana" charset="0"/>
          <a:ea typeface="Verdana" charset="0"/>
          <a:cs typeface="Verdana" charset="0"/>
        </a:defRPr>
      </a:lvl2pPr>
      <a:lvl3pPr marL="919163" indent="-231775" algn="l" defTabSz="109728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.AppleSystemUIFont" charset="-120"/>
        <a:buChar char="-"/>
        <a:tabLst/>
        <a:defRPr sz="2500" kern="1200">
          <a:solidFill>
            <a:schemeClr val="tx1">
              <a:lumMod val="75000"/>
              <a:lumOff val="25000"/>
            </a:schemeClr>
          </a:solidFill>
          <a:latin typeface="Verdana" charset="0"/>
          <a:ea typeface="Verdana" charset="0"/>
          <a:cs typeface="Verdana" charset="0"/>
        </a:defRPr>
      </a:lvl3pPr>
      <a:lvl4pPr marL="1374775" indent="-233363" algn="l" defTabSz="109728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charset="0"/>
        <a:buChar char="•"/>
        <a:tabLst/>
        <a:defRPr sz="2500" kern="1200">
          <a:solidFill>
            <a:schemeClr val="tx1">
              <a:lumMod val="75000"/>
              <a:lumOff val="25000"/>
            </a:schemeClr>
          </a:solidFill>
          <a:latin typeface="Verdana" charset="0"/>
          <a:ea typeface="Verdana" charset="0"/>
          <a:cs typeface="Verdana" charset="0"/>
        </a:defRPr>
      </a:lvl4pPr>
      <a:lvl5pPr marL="1828800" indent="-222250" algn="l" defTabSz="109728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itchFamily="34" charset="0"/>
        <a:buChar char="»"/>
        <a:tabLst/>
        <a:defRPr sz="2500" kern="1200">
          <a:solidFill>
            <a:schemeClr val="tx1">
              <a:lumMod val="75000"/>
              <a:lumOff val="25000"/>
            </a:schemeClr>
          </a:solidFill>
          <a:latin typeface="Verdana" charset="0"/>
          <a:ea typeface="Verdana" charset="0"/>
          <a:cs typeface="Verdana" charset="0"/>
        </a:defRPr>
      </a:lvl5pPr>
      <a:lvl6pPr marL="301752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18" Type="http://schemas.openxmlformats.org/officeDocument/2006/relationships/image" Target="../media/image6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17" Type="http://schemas.openxmlformats.org/officeDocument/2006/relationships/image" Target="../media/image60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5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5" Type="http://schemas.openxmlformats.org/officeDocument/2006/relationships/image" Target="../media/image58.png"/><Relationship Id="rId10" Type="http://schemas.openxmlformats.org/officeDocument/2006/relationships/image" Target="../media/image53.png"/><Relationship Id="rId19" Type="http://schemas.openxmlformats.org/officeDocument/2006/relationships/image" Target="../media/image62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Relationship Id="rId14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image" Target="../media/image63.jpeg"/><Relationship Id="rId7" Type="http://schemas.openxmlformats.org/officeDocument/2006/relationships/image" Target="../media/image6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3429000"/>
            <a:ext cx="13716000" cy="1371600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Employee Assistance Program</a:t>
            </a:r>
            <a:br>
              <a:rPr lang="en-US" b="1" dirty="0">
                <a:solidFill>
                  <a:schemeClr val="bg1"/>
                </a:solidFill>
              </a:rPr>
            </a:br>
            <a:r>
              <a:rPr lang="en-US" sz="3500" dirty="0"/>
              <a:t>Supervisor Orientation</a:t>
            </a:r>
            <a:endParaRPr lang="en-US" sz="3500" dirty="0">
              <a:solidFill>
                <a:schemeClr val="bg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7543800" y="6629400"/>
            <a:ext cx="6629400" cy="1143000"/>
          </a:xfrm>
        </p:spPr>
        <p:txBody>
          <a:bodyPr anchor="b">
            <a:noAutofit/>
          </a:bodyPr>
          <a:lstStyle/>
          <a:p>
            <a:pPr algn="r">
              <a:spcAft>
                <a:spcPts val="0"/>
              </a:spcAft>
            </a:pPr>
            <a:r>
              <a:rPr lang="en-US" sz="5400" b="1" dirty="0">
                <a:solidFill>
                  <a:schemeClr val="accent1"/>
                </a:solidFill>
              </a:rPr>
              <a:t>SCORE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5257800"/>
            <a:ext cx="2723069" cy="11466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6496050"/>
            <a:ext cx="2476500" cy="127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0375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Content Placeholder 14"/>
          <p:cNvPicPr>
            <a:picLocks noGrp="1" noChangeAspect="1"/>
          </p:cNvPicPr>
          <p:nvPr>
            <p:ph sz="quarter" idx="10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43799" y="1371601"/>
            <a:ext cx="6628737" cy="6400798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Mobile App Access to EAP Benefits</a:t>
            </a:r>
          </a:p>
        </p:txBody>
      </p:sp>
      <p:sp>
        <p:nvSpPr>
          <p:cNvPr id="55" name="Content Placeholder 2"/>
          <p:cNvSpPr>
            <a:spLocks noGrp="1"/>
          </p:cNvSpPr>
          <p:nvPr>
            <p:ph sz="quarter" idx="10"/>
          </p:nvPr>
        </p:nvSpPr>
        <p:spPr>
          <a:xfrm>
            <a:off x="457199" y="3200401"/>
            <a:ext cx="6629400" cy="2286000"/>
          </a:xfrm>
        </p:spPr>
        <p:txBody>
          <a:bodyPr/>
          <a:lstStyle/>
          <a:p>
            <a:pPr algn="ctr"/>
            <a:r>
              <a:rPr lang="en-US" dirty="0"/>
              <a:t>Instantly access EAP benefits with the </a:t>
            </a:r>
            <a:br>
              <a:rPr lang="en-US" dirty="0"/>
            </a:br>
            <a:r>
              <a:rPr lang="en-US" b="1" dirty="0"/>
              <a:t>myACI mobile app </a:t>
            </a:r>
            <a:r>
              <a:rPr lang="en-US" dirty="0"/>
              <a:t>on iOS and Android.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Sign in using the company code below, </a:t>
            </a:r>
            <a:br>
              <a:rPr lang="en-US" dirty="0"/>
            </a:br>
            <a:r>
              <a:rPr lang="en-US" dirty="0"/>
              <a:t>complete a profile and submit a request.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1799" y="1371600"/>
            <a:ext cx="1600200" cy="1600200"/>
          </a:xfrm>
          <a:prstGeom prst="roundRect">
            <a:avLst>
              <a:gd name="adj" fmla="val 12664"/>
            </a:avLst>
          </a:prstGeom>
        </p:spPr>
      </p:pic>
      <p:grpSp>
        <p:nvGrpSpPr>
          <p:cNvPr id="33" name="Group 32"/>
          <p:cNvGrpSpPr/>
          <p:nvPr/>
        </p:nvGrpSpPr>
        <p:grpSpPr>
          <a:xfrm>
            <a:off x="457199" y="5715001"/>
            <a:ext cx="2971800" cy="2057399"/>
            <a:chOff x="457199" y="3886201"/>
            <a:chExt cx="2971800" cy="2057399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0099" y="3886201"/>
              <a:ext cx="2286000" cy="731519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>
            <a:xfrm>
              <a:off x="457199" y="4800600"/>
              <a:ext cx="2971800" cy="1143000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 algn="ctr"/>
              <a:r>
                <a:rPr lang="en-US" sz="2000" dirty="0">
                  <a:solidFill>
                    <a:schemeClr val="tx2"/>
                  </a:solidFill>
                  <a:latin typeface="Verdana" charset="0"/>
                  <a:ea typeface="Verdana" charset="0"/>
                  <a:cs typeface="Verdana" charset="0"/>
                </a:rPr>
                <a:t>Username: </a:t>
              </a:r>
              <a:r>
                <a:rPr lang="en-US" sz="2000" b="1" dirty="0">
                  <a:solidFill>
                    <a:schemeClr val="accent1"/>
                  </a:solidFill>
                  <a:latin typeface="Verdana" charset="0"/>
                  <a:ea typeface="Verdana" charset="0"/>
                  <a:cs typeface="Verdana" charset="0"/>
                </a:rPr>
                <a:t>SCOR </a:t>
              </a:r>
              <a:r>
                <a:rPr lang="en-US" sz="2000" dirty="0">
                  <a:solidFill>
                    <a:schemeClr val="tx2"/>
                  </a:solidFill>
                  <a:latin typeface="Verdana" charset="0"/>
                  <a:ea typeface="Verdana" charset="0"/>
                  <a:cs typeface="Verdana" charset="0"/>
                </a:rPr>
                <a:t>Password: </a:t>
              </a:r>
              <a:r>
                <a:rPr lang="en-US" sz="2000" b="1" dirty="0">
                  <a:solidFill>
                    <a:schemeClr val="accent1"/>
                  </a:solidFill>
                  <a:latin typeface="Verdana" charset="0"/>
                  <a:ea typeface="Verdana" charset="0"/>
                  <a:cs typeface="Verdana" charset="0"/>
                </a:rPr>
                <a:t>492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4114799" y="5715000"/>
            <a:ext cx="2971800" cy="2057400"/>
            <a:chOff x="4114799" y="3886200"/>
            <a:chExt cx="2971800" cy="2057400"/>
          </a:xfrm>
        </p:grpSpPr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57699" y="3886200"/>
              <a:ext cx="2286000" cy="731519"/>
            </a:xfrm>
            <a:prstGeom prst="rect">
              <a:avLst/>
            </a:prstGeom>
          </p:spPr>
        </p:pic>
        <p:sp>
          <p:nvSpPr>
            <p:cNvPr id="64" name="Rectangle 63"/>
            <p:cNvSpPr/>
            <p:nvPr/>
          </p:nvSpPr>
          <p:spPr>
            <a:xfrm>
              <a:off x="4114799" y="4800600"/>
              <a:ext cx="2971800" cy="1143000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 algn="ctr"/>
              <a:r>
                <a:rPr lang="en-US" sz="2000" dirty="0">
                  <a:solidFill>
                    <a:schemeClr val="tx2"/>
                  </a:solidFill>
                  <a:latin typeface="Verdana" charset="0"/>
                  <a:ea typeface="Verdana" charset="0"/>
                  <a:cs typeface="Verdana" charset="0"/>
                </a:rPr>
                <a:t>Username: </a:t>
              </a:r>
              <a:r>
                <a:rPr lang="en-US" sz="2000" b="1" dirty="0">
                  <a:solidFill>
                    <a:schemeClr val="accent1"/>
                  </a:solidFill>
                  <a:latin typeface="Verdana" charset="0"/>
                  <a:ea typeface="Verdana" charset="0"/>
                  <a:cs typeface="Verdana" charset="0"/>
                </a:rPr>
                <a:t>SCOR492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006494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Unlimited HR Support Services</a:t>
            </a:r>
          </a:p>
        </p:txBody>
      </p:sp>
      <p:pic>
        <p:nvPicPr>
          <p:cNvPr id="5" name="Content Placeholder 4"/>
          <p:cNvPicPr>
            <a:picLocks noGrp="1"/>
          </p:cNvPicPr>
          <p:nvPr>
            <p:ph sz="quarter" idx="10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 flipH="1">
            <a:off x="457199" y="1371601"/>
            <a:ext cx="6629400" cy="6400799"/>
          </a:xfrm>
        </p:spPr>
      </p:pic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7543800" y="1371601"/>
            <a:ext cx="6629400" cy="6400799"/>
          </a:xfrm>
        </p:spPr>
        <p:txBody>
          <a:bodyPr/>
          <a:lstStyle/>
          <a:p>
            <a:r>
              <a:rPr lang="en-US" dirty="0"/>
              <a:t>ACI partners with clients to support HR goals, including retention, engagement and performance.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Services include:</a:t>
            </a:r>
          </a:p>
          <a:p>
            <a:pPr marL="473075" indent="-227013">
              <a:buFont typeface="Arial" charset="0"/>
              <a:buChar char="•"/>
            </a:pPr>
            <a:r>
              <a:rPr lang="en-US" dirty="0"/>
              <a:t>Critical incident response </a:t>
            </a:r>
          </a:p>
          <a:p>
            <a:pPr marL="473075" indent="-227013">
              <a:buFont typeface="Arial" charset="0"/>
              <a:buChar char="•"/>
            </a:pPr>
            <a:r>
              <a:rPr lang="en-US" dirty="0"/>
              <a:t>Workplace violence prevention</a:t>
            </a:r>
          </a:p>
          <a:p>
            <a:pPr marL="473075" indent="-227013">
              <a:buFont typeface="Arial" charset="0"/>
              <a:buChar char="•"/>
            </a:pPr>
            <a:r>
              <a:rPr lang="en-US" dirty="0"/>
              <a:t>Supervisory referrals</a:t>
            </a:r>
          </a:p>
          <a:p>
            <a:pPr marL="473075" indent="-227013">
              <a:buFont typeface="Arial" charset="0"/>
              <a:buChar char="•"/>
            </a:pPr>
            <a:r>
              <a:rPr lang="en-US" dirty="0"/>
              <a:t>Consultation for difficult employee issues and workforce transitions</a:t>
            </a:r>
          </a:p>
          <a:p>
            <a:pPr marL="473075" indent="-227013">
              <a:buFont typeface="Arial" charset="0"/>
              <a:buChar char="•"/>
            </a:pPr>
            <a:r>
              <a:rPr lang="en-US" dirty="0"/>
              <a:t>Substance abuse case management and drug-free workplace act compliance</a:t>
            </a:r>
          </a:p>
          <a:p>
            <a:pPr marL="473075" indent="-227013">
              <a:buFont typeface="Arial" charset="0"/>
              <a:buChar char="•"/>
            </a:pPr>
            <a:r>
              <a:rPr lang="en-US" dirty="0"/>
              <a:t>Consultation for compliance, safety, and risk management </a:t>
            </a:r>
          </a:p>
        </p:txBody>
      </p:sp>
    </p:spTree>
    <p:extLst>
      <p:ext uri="{BB962C8B-B14F-4D97-AF65-F5344CB8AC3E}">
        <p14:creationId xmlns:p14="http://schemas.microsoft.com/office/powerpoint/2010/main" val="1073536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Orientations and Training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ACI offers comprehensive training services to support HR goals through professional development:</a:t>
            </a:r>
          </a:p>
          <a:p>
            <a:pPr marL="473075" indent="-227013">
              <a:buFont typeface="Arial" charset="0"/>
              <a:buChar char="•"/>
            </a:pPr>
            <a:r>
              <a:rPr lang="en-US" dirty="0"/>
              <a:t>Flexible training formats: In-person, online, YouTube</a:t>
            </a:r>
          </a:p>
          <a:p>
            <a:pPr marL="473075" indent="-227013">
              <a:buFont typeface="Arial" charset="0"/>
              <a:buChar char="•"/>
            </a:pPr>
            <a:r>
              <a:rPr lang="en-US" dirty="0"/>
              <a:t>Quarterly management training series</a:t>
            </a:r>
          </a:p>
          <a:p>
            <a:pPr marL="473075" indent="-227013">
              <a:buFont typeface="Arial" charset="0"/>
              <a:buChar char="•"/>
            </a:pPr>
            <a:r>
              <a:rPr lang="en-US" dirty="0"/>
              <a:t>Average 4.6/5 training rating</a:t>
            </a:r>
          </a:p>
          <a:p>
            <a:pPr marL="473075" indent="-227013">
              <a:buFont typeface="Arial" charset="0"/>
              <a:buChar char="•"/>
            </a:pPr>
            <a:r>
              <a:rPr lang="en-US" dirty="0"/>
              <a:t>Library of training topics for any organizational need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43800" y="1371600"/>
            <a:ext cx="6629400" cy="6400800"/>
          </a:xfrm>
        </p:spPr>
      </p:pic>
    </p:spTree>
    <p:extLst>
      <p:ext uri="{BB962C8B-B14F-4D97-AF65-F5344CB8AC3E}">
        <p14:creationId xmlns:p14="http://schemas.microsoft.com/office/powerpoint/2010/main" val="4061791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1371600"/>
            <a:ext cx="6629400" cy="6400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Critical Incident Response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ACI is proud to be in a position to help clients in times of need:</a:t>
            </a:r>
          </a:p>
          <a:p>
            <a:pPr marL="460375" indent="-228600">
              <a:buFont typeface="Arial" charset="0"/>
              <a:buChar char="•"/>
            </a:pPr>
            <a:r>
              <a:rPr lang="en-US" dirty="0"/>
              <a:t>Unlimited consultation with ACI’s crisis response team</a:t>
            </a:r>
          </a:p>
          <a:p>
            <a:pPr marL="460375" indent="-228600">
              <a:buFont typeface="Arial" charset="0"/>
              <a:buChar char="•"/>
            </a:pPr>
            <a:r>
              <a:rPr lang="en-US" dirty="0"/>
              <a:t>Immediate social media outreach</a:t>
            </a:r>
          </a:p>
          <a:p>
            <a:pPr marL="460375" indent="-228600">
              <a:buFont typeface="Arial" charset="0"/>
              <a:buChar char="•"/>
            </a:pPr>
            <a:r>
              <a:rPr lang="en-US" dirty="0"/>
              <a:t>Multimedia crisis support materials</a:t>
            </a:r>
          </a:p>
          <a:p>
            <a:pPr marL="460375" indent="-228600">
              <a:buFont typeface="Arial" charset="0"/>
              <a:buChar char="•"/>
            </a:pPr>
            <a:r>
              <a:rPr lang="en-US" dirty="0"/>
              <a:t>Resources to build resilience to catastrophe</a:t>
            </a:r>
          </a:p>
          <a:p>
            <a:pPr marL="460375" indent="-228600">
              <a:buFont typeface="Arial" charset="0"/>
              <a:buChar char="•"/>
            </a:pPr>
            <a:r>
              <a:rPr lang="en-US" dirty="0"/>
              <a:t>Consultation for risk management and safety</a:t>
            </a:r>
          </a:p>
          <a:p>
            <a:pPr marL="460375" indent="-228600">
              <a:buFont typeface="Arial" charset="0"/>
              <a:buChar char="•"/>
            </a:pPr>
            <a:r>
              <a:rPr lang="en-US" dirty="0"/>
              <a:t>Onsite critical incident stress debriefing services available</a:t>
            </a:r>
          </a:p>
        </p:txBody>
      </p:sp>
    </p:spTree>
    <p:extLst>
      <p:ext uri="{BB962C8B-B14F-4D97-AF65-F5344CB8AC3E}">
        <p14:creationId xmlns:p14="http://schemas.microsoft.com/office/powerpoint/2010/main" val="19494900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the CIR Process Works</a:t>
            </a:r>
          </a:p>
        </p:txBody>
      </p:sp>
      <p:sp>
        <p:nvSpPr>
          <p:cNvPr id="35" name="Content Placeholder 2"/>
          <p:cNvSpPr>
            <a:spLocks noGrp="1"/>
          </p:cNvSpPr>
          <p:nvPr>
            <p:ph sz="quarter" idx="10"/>
          </p:nvPr>
        </p:nvSpPr>
        <p:spPr>
          <a:xfrm>
            <a:off x="457200" y="1371600"/>
            <a:ext cx="13716001" cy="685800"/>
          </a:xfrm>
        </p:spPr>
        <p:txBody>
          <a:bodyPr/>
          <a:lstStyle/>
          <a:p>
            <a:pPr algn="ctr"/>
            <a:r>
              <a:rPr lang="en-US" sz="2800" b="1" dirty="0">
                <a:solidFill>
                  <a:schemeClr val="accent1"/>
                </a:solidFill>
              </a:rPr>
              <a:t>Seamless Coordination of Care</a:t>
            </a:r>
          </a:p>
        </p:txBody>
      </p:sp>
      <p:sp>
        <p:nvSpPr>
          <p:cNvPr id="36" name="Content Placeholder 4"/>
          <p:cNvSpPr>
            <a:spLocks noGrp="1"/>
          </p:cNvSpPr>
          <p:nvPr>
            <p:ph sz="quarter" idx="11"/>
          </p:nvPr>
        </p:nvSpPr>
        <p:spPr>
          <a:xfrm>
            <a:off x="457200" y="4800600"/>
            <a:ext cx="2971800" cy="2971800"/>
          </a:xfrm>
        </p:spPr>
        <p:txBody>
          <a:bodyPr anchor="t"/>
          <a:lstStyle/>
          <a:p>
            <a:pPr algn="ctr"/>
            <a:r>
              <a:rPr lang="en-US" sz="1800" dirty="0"/>
              <a:t>Traumatic event such as </a:t>
            </a:r>
            <a:r>
              <a:rPr lang="en-US" sz="1800" b="1" dirty="0">
                <a:solidFill>
                  <a:schemeClr val="accent1"/>
                </a:solidFill>
              </a:rPr>
              <a:t>employee death</a:t>
            </a:r>
            <a:r>
              <a:rPr lang="en-US" sz="1800" dirty="0">
                <a:solidFill>
                  <a:schemeClr val="accent1"/>
                </a:solidFill>
              </a:rPr>
              <a:t>, </a:t>
            </a:r>
            <a:r>
              <a:rPr lang="en-US" sz="1800" b="1" dirty="0">
                <a:solidFill>
                  <a:schemeClr val="accent1"/>
                </a:solidFill>
              </a:rPr>
              <a:t>robbery, workplace accident</a:t>
            </a:r>
            <a:r>
              <a:rPr lang="en-US" sz="1800" dirty="0"/>
              <a:t> or </a:t>
            </a:r>
            <a:r>
              <a:rPr lang="en-US" sz="1800" b="1" dirty="0">
                <a:solidFill>
                  <a:schemeClr val="accent1"/>
                </a:solidFill>
              </a:rPr>
              <a:t>violence occurs</a:t>
            </a:r>
            <a:r>
              <a:rPr lang="en-US" sz="1800" dirty="0"/>
              <a:t>.</a:t>
            </a:r>
          </a:p>
        </p:txBody>
      </p:sp>
      <p:grpSp>
        <p:nvGrpSpPr>
          <p:cNvPr id="37" name="Group 36"/>
          <p:cNvGrpSpPr/>
          <p:nvPr/>
        </p:nvGrpSpPr>
        <p:grpSpPr>
          <a:xfrm>
            <a:off x="7960662" y="2286000"/>
            <a:ext cx="2519173" cy="2286000"/>
            <a:chOff x="6060232" y="5486400"/>
            <a:chExt cx="2519173" cy="2286000"/>
          </a:xfrm>
        </p:grpSpPr>
        <p:sp>
          <p:nvSpPr>
            <p:cNvPr id="38" name="Triangle 37"/>
            <p:cNvSpPr/>
            <p:nvPr/>
          </p:nvSpPr>
          <p:spPr>
            <a:xfrm rot="5400000">
              <a:off x="8236505" y="6515100"/>
              <a:ext cx="457200" cy="228600"/>
            </a:xfrm>
            <a:prstGeom prst="triangle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US" sz="2500" b="1" dirty="0">
                <a:solidFill>
                  <a:schemeClr val="tx2"/>
                </a:solidFill>
                <a:latin typeface="Verdana" charset="0"/>
                <a:ea typeface="Verdana" charset="0"/>
                <a:cs typeface="Verdana" charset="0"/>
              </a:endParaRPr>
            </a:p>
          </p:txBody>
        </p:sp>
        <p:sp>
          <p:nvSpPr>
            <p:cNvPr id="39" name="Oval 38"/>
            <p:cNvSpPr>
              <a:spLocks noChangeAspect="1"/>
            </p:cNvSpPr>
            <p:nvPr/>
          </p:nvSpPr>
          <p:spPr>
            <a:xfrm>
              <a:off x="6060232" y="5486400"/>
              <a:ext cx="2286000" cy="2286000"/>
            </a:xfrm>
            <a:prstGeom prst="ellipse">
              <a:avLst/>
            </a:prstGeom>
            <a:noFill/>
            <a:ln w="38100" cmpd="sng">
              <a:solidFill>
                <a:schemeClr val="accent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r>
                <a:rPr lang="en-US" sz="2500" b="1" dirty="0">
                  <a:solidFill>
                    <a:schemeClr val="accent4"/>
                  </a:solidFill>
                  <a:latin typeface="Verdana" charset="0"/>
                  <a:ea typeface="Verdana" charset="0"/>
                  <a:cs typeface="Verdana" charset="0"/>
                </a:rPr>
                <a:t>Transfer to</a:t>
              </a:r>
            </a:p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r>
                <a:rPr lang="en-US" sz="2500" b="1" dirty="0">
                  <a:solidFill>
                    <a:schemeClr val="accent4"/>
                  </a:solidFill>
                  <a:latin typeface="Verdana" charset="0"/>
                  <a:ea typeface="Verdana" charset="0"/>
                  <a:cs typeface="Verdana" charset="0"/>
                </a:rPr>
                <a:t>CIR Team</a:t>
              </a:r>
            </a:p>
          </p:txBody>
        </p:sp>
      </p:grpSp>
      <p:sp>
        <p:nvSpPr>
          <p:cNvPr id="40" name="Oval 39"/>
          <p:cNvSpPr>
            <a:spLocks noChangeAspect="1"/>
          </p:cNvSpPr>
          <p:nvPr/>
        </p:nvSpPr>
        <p:spPr>
          <a:xfrm>
            <a:off x="11544299" y="2286000"/>
            <a:ext cx="2286000" cy="2286000"/>
          </a:xfrm>
          <a:prstGeom prst="ellipse">
            <a:avLst/>
          </a:prstGeom>
          <a:noFill/>
          <a:ln w="38100" cmpd="sng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500" b="1" dirty="0">
                <a:solidFill>
                  <a:schemeClr val="accent1"/>
                </a:solidFill>
                <a:latin typeface="Verdana" charset="0"/>
                <a:ea typeface="Verdana" charset="0"/>
                <a:cs typeface="Verdana" charset="0"/>
              </a:rPr>
              <a:t>Consult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500" b="1" dirty="0">
                <a:solidFill>
                  <a:schemeClr val="accent1"/>
                </a:solidFill>
                <a:latin typeface="Verdana" charset="0"/>
                <a:ea typeface="Verdana" charset="0"/>
                <a:cs typeface="Verdana" charset="0"/>
              </a:rPr>
              <a:t>Begins</a:t>
            </a:r>
          </a:p>
        </p:txBody>
      </p:sp>
      <p:grpSp>
        <p:nvGrpSpPr>
          <p:cNvPr id="41" name="Group 40"/>
          <p:cNvGrpSpPr/>
          <p:nvPr/>
        </p:nvGrpSpPr>
        <p:grpSpPr>
          <a:xfrm>
            <a:off x="802434" y="2286000"/>
            <a:ext cx="2515655" cy="2286000"/>
            <a:chOff x="802433" y="5486400"/>
            <a:chExt cx="2515655" cy="2286000"/>
          </a:xfrm>
        </p:grpSpPr>
        <p:sp>
          <p:nvSpPr>
            <p:cNvPr id="42" name="Triangle 41"/>
            <p:cNvSpPr/>
            <p:nvPr/>
          </p:nvSpPr>
          <p:spPr>
            <a:xfrm rot="5400000">
              <a:off x="2975188" y="6515100"/>
              <a:ext cx="457200" cy="228600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US" sz="2500" b="1" dirty="0">
                <a:solidFill>
                  <a:schemeClr val="tx2"/>
                </a:solidFill>
                <a:latin typeface="Verdana" charset="0"/>
                <a:ea typeface="Verdana" charset="0"/>
                <a:cs typeface="Verdana" charset="0"/>
              </a:endParaRPr>
            </a:p>
          </p:txBody>
        </p:sp>
        <p:sp>
          <p:nvSpPr>
            <p:cNvPr id="43" name="Oval 42"/>
            <p:cNvSpPr>
              <a:spLocks noChangeAspect="1"/>
            </p:cNvSpPr>
            <p:nvPr/>
          </p:nvSpPr>
          <p:spPr>
            <a:xfrm>
              <a:off x="802433" y="5486400"/>
              <a:ext cx="2286000" cy="2286000"/>
            </a:xfrm>
            <a:prstGeom prst="ellipse">
              <a:avLst/>
            </a:prstGeom>
            <a:noFill/>
            <a:ln w="38100" cmpd="sng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r>
                <a:rPr lang="en-US" sz="2500" b="1" dirty="0">
                  <a:solidFill>
                    <a:schemeClr val="accent1"/>
                  </a:solidFill>
                  <a:latin typeface="Verdana" charset="0"/>
                  <a:ea typeface="Verdana" charset="0"/>
                  <a:cs typeface="Verdana" charset="0"/>
                </a:rPr>
                <a:t>Incident</a:t>
              </a:r>
            </a:p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r>
                <a:rPr lang="en-US" sz="2500" b="1" dirty="0">
                  <a:solidFill>
                    <a:schemeClr val="accent1"/>
                  </a:solidFill>
                  <a:latin typeface="Verdana" charset="0"/>
                  <a:ea typeface="Verdana" charset="0"/>
                  <a:cs typeface="Verdana" charset="0"/>
                </a:rPr>
                <a:t>Occurs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4381687" y="2286000"/>
            <a:ext cx="2514601" cy="2286000"/>
            <a:chOff x="3324029" y="5486400"/>
            <a:chExt cx="2514601" cy="2286000"/>
          </a:xfrm>
        </p:grpSpPr>
        <p:sp>
          <p:nvSpPr>
            <p:cNvPr id="45" name="Triangle 44"/>
            <p:cNvSpPr/>
            <p:nvPr/>
          </p:nvSpPr>
          <p:spPr>
            <a:xfrm rot="5400000">
              <a:off x="5495730" y="6515100"/>
              <a:ext cx="457200" cy="228600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US" sz="2500" b="1" dirty="0">
                <a:solidFill>
                  <a:schemeClr val="tx2"/>
                </a:solidFill>
                <a:latin typeface="Verdana" charset="0"/>
                <a:ea typeface="Verdana" charset="0"/>
                <a:cs typeface="Verdana" charset="0"/>
              </a:endParaRPr>
            </a:p>
          </p:txBody>
        </p:sp>
        <p:sp>
          <p:nvSpPr>
            <p:cNvPr id="46" name="Oval 45"/>
            <p:cNvSpPr>
              <a:spLocks noChangeAspect="1"/>
            </p:cNvSpPr>
            <p:nvPr/>
          </p:nvSpPr>
          <p:spPr>
            <a:xfrm>
              <a:off x="3324029" y="5486400"/>
              <a:ext cx="2286000" cy="2286000"/>
            </a:xfrm>
            <a:prstGeom prst="ellipse">
              <a:avLst/>
            </a:prstGeom>
            <a:noFill/>
            <a:ln w="38100" cmpd="sng"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r>
                <a:rPr lang="en-US" sz="2500" b="1" dirty="0">
                  <a:solidFill>
                    <a:schemeClr val="accent3"/>
                  </a:solidFill>
                  <a:latin typeface="Verdana" charset="0"/>
                  <a:ea typeface="Verdana" charset="0"/>
                  <a:cs typeface="Verdana" charset="0"/>
                </a:rPr>
                <a:t>Call EAP</a:t>
              </a:r>
            </a:p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r>
                <a:rPr lang="en-US" sz="2500" b="1" dirty="0">
                  <a:solidFill>
                    <a:schemeClr val="accent3"/>
                  </a:solidFill>
                  <a:latin typeface="Verdana" charset="0"/>
                  <a:ea typeface="Verdana" charset="0"/>
                  <a:cs typeface="Verdana" charset="0"/>
                </a:rPr>
                <a:t>Number</a:t>
              </a:r>
            </a:p>
          </p:txBody>
        </p:sp>
      </p:grpSp>
      <p:sp>
        <p:nvSpPr>
          <p:cNvPr id="47" name="Content Placeholder 4"/>
          <p:cNvSpPr txBox="1">
            <a:spLocks/>
          </p:cNvSpPr>
          <p:nvPr/>
        </p:nvSpPr>
        <p:spPr>
          <a:xfrm>
            <a:off x="4038600" y="4800600"/>
            <a:ext cx="2971800" cy="29718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109728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tabLst/>
              <a:defRPr sz="2000" kern="1200">
                <a:solidFill>
                  <a:schemeClr val="tx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65138" indent="-220663" algn="l" defTabSz="109728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charset="0"/>
              <a:buChar char="•"/>
              <a:tabLst/>
              <a:defRPr sz="2000" kern="1200">
                <a:solidFill>
                  <a:schemeClr val="tx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919163" indent="-231775" algn="l" defTabSz="109728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.AppleSystemUIFont" charset="-120"/>
              <a:buChar char="-"/>
              <a:tabLst/>
              <a:defRPr sz="2000" kern="1200">
                <a:solidFill>
                  <a:schemeClr val="tx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4775" indent="-233363" algn="l" defTabSz="109728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charset="0"/>
              <a:buChar char="•"/>
              <a:tabLst/>
              <a:defRPr sz="2000" kern="1200">
                <a:solidFill>
                  <a:schemeClr val="tx2"/>
                </a:solidFill>
                <a:latin typeface="Verdana" charset="0"/>
                <a:ea typeface="Verdana" charset="0"/>
                <a:cs typeface="Verdana" charset="0"/>
              </a:defRPr>
            </a:lvl4pPr>
            <a:lvl5pPr marL="1828800" indent="-222250" algn="l" defTabSz="109728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»"/>
              <a:tabLst/>
              <a:defRPr sz="2000" kern="1200">
                <a:solidFill>
                  <a:schemeClr val="tx2"/>
                </a:solidFill>
                <a:latin typeface="Verdana" charset="0"/>
                <a:ea typeface="Verdana" charset="0"/>
                <a:cs typeface="Verdana" charset="0"/>
              </a:defRPr>
            </a:lvl5pPr>
            <a:lvl6pPr marL="3017520" indent="-274320" algn="l" defTabSz="10972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dirty="0"/>
              <a:t>Always call the toll free number first: 800.932.0034. </a:t>
            </a:r>
            <a:br>
              <a:rPr lang="en-US" sz="1800" dirty="0"/>
            </a:br>
            <a:r>
              <a:rPr lang="en-US" sz="1800" dirty="0"/>
              <a:t>Emails should be sent to </a:t>
            </a:r>
            <a:r>
              <a:rPr lang="en-US" sz="1800" b="1" dirty="0" err="1">
                <a:solidFill>
                  <a:schemeClr val="accent3"/>
                </a:solidFill>
              </a:rPr>
              <a:t>cisd@acispecialty</a:t>
            </a:r>
            <a:br>
              <a:rPr lang="en-US" sz="1800" b="1" dirty="0">
                <a:solidFill>
                  <a:schemeClr val="accent3"/>
                </a:solidFill>
              </a:rPr>
            </a:br>
            <a:r>
              <a:rPr lang="en-US" sz="1800" b="1" dirty="0" err="1">
                <a:solidFill>
                  <a:schemeClr val="accent3"/>
                </a:solidFill>
              </a:rPr>
              <a:t>benefits.com</a:t>
            </a:r>
            <a:r>
              <a:rPr lang="en-US" sz="1800" dirty="0">
                <a:solidFill>
                  <a:schemeClr val="accent3"/>
                </a:solidFill>
              </a:rPr>
              <a:t>.</a:t>
            </a:r>
          </a:p>
          <a:p>
            <a:pPr algn="ctr"/>
            <a:r>
              <a:rPr lang="en-US" sz="1800" dirty="0"/>
              <a:t>Do not rely on calling or emailing an individual contact.</a:t>
            </a:r>
          </a:p>
        </p:txBody>
      </p:sp>
      <p:sp>
        <p:nvSpPr>
          <p:cNvPr id="48" name="Content Placeholder 4"/>
          <p:cNvSpPr txBox="1">
            <a:spLocks/>
          </p:cNvSpPr>
          <p:nvPr/>
        </p:nvSpPr>
        <p:spPr>
          <a:xfrm>
            <a:off x="11201399" y="4800600"/>
            <a:ext cx="2971800" cy="29718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109728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tabLst/>
              <a:defRPr sz="2000" kern="1200">
                <a:solidFill>
                  <a:schemeClr val="tx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65138" indent="-220663" algn="l" defTabSz="109728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charset="0"/>
              <a:buChar char="•"/>
              <a:tabLst/>
              <a:defRPr sz="2000" kern="1200">
                <a:solidFill>
                  <a:schemeClr val="tx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919163" indent="-231775" algn="l" defTabSz="109728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.AppleSystemUIFont" charset="-120"/>
              <a:buChar char="-"/>
              <a:tabLst/>
              <a:defRPr sz="2000" kern="1200">
                <a:solidFill>
                  <a:schemeClr val="tx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4775" indent="-233363" algn="l" defTabSz="109728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charset="0"/>
              <a:buChar char="•"/>
              <a:tabLst/>
              <a:defRPr sz="2000" kern="1200">
                <a:solidFill>
                  <a:schemeClr val="tx2"/>
                </a:solidFill>
                <a:latin typeface="Verdana" charset="0"/>
                <a:ea typeface="Verdana" charset="0"/>
                <a:cs typeface="Verdana" charset="0"/>
              </a:defRPr>
            </a:lvl4pPr>
            <a:lvl5pPr marL="1828800" indent="-222250" algn="l" defTabSz="109728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»"/>
              <a:tabLst/>
              <a:defRPr sz="2000" kern="1200">
                <a:solidFill>
                  <a:schemeClr val="tx2"/>
                </a:solidFill>
                <a:latin typeface="Verdana" charset="0"/>
                <a:ea typeface="Verdana" charset="0"/>
                <a:cs typeface="Verdana" charset="0"/>
              </a:defRPr>
            </a:lvl5pPr>
            <a:lvl6pPr marL="3017520" indent="-274320" algn="l" defTabSz="10972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dirty="0"/>
              <a:t>A crisis support  team member will begin </a:t>
            </a:r>
            <a:r>
              <a:rPr lang="en-US" sz="1800" b="1" dirty="0">
                <a:solidFill>
                  <a:schemeClr val="accent1"/>
                </a:solidFill>
              </a:rPr>
              <a:t>the consultation process </a:t>
            </a:r>
            <a:r>
              <a:rPr lang="en-US" sz="1800" dirty="0"/>
              <a:t>by gathering information regarding the incident.</a:t>
            </a:r>
          </a:p>
        </p:txBody>
      </p:sp>
      <p:sp>
        <p:nvSpPr>
          <p:cNvPr id="49" name="Content Placeholder 4"/>
          <p:cNvSpPr txBox="1">
            <a:spLocks/>
          </p:cNvSpPr>
          <p:nvPr/>
        </p:nvSpPr>
        <p:spPr>
          <a:xfrm>
            <a:off x="7620000" y="4800600"/>
            <a:ext cx="2971800" cy="29718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109728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tabLst/>
              <a:defRPr sz="2000" kern="1200">
                <a:solidFill>
                  <a:schemeClr val="tx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65138" indent="-220663" algn="l" defTabSz="109728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charset="0"/>
              <a:buChar char="•"/>
              <a:tabLst/>
              <a:defRPr sz="2000" kern="1200">
                <a:solidFill>
                  <a:schemeClr val="tx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919163" indent="-231775" algn="l" defTabSz="109728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.AppleSystemUIFont" charset="-120"/>
              <a:buChar char="-"/>
              <a:tabLst/>
              <a:defRPr sz="2000" kern="1200">
                <a:solidFill>
                  <a:schemeClr val="tx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4775" indent="-233363" algn="l" defTabSz="109728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charset="0"/>
              <a:buChar char="•"/>
              <a:tabLst/>
              <a:defRPr sz="2000" kern="1200">
                <a:solidFill>
                  <a:schemeClr val="tx2"/>
                </a:solidFill>
                <a:latin typeface="Verdana" charset="0"/>
                <a:ea typeface="Verdana" charset="0"/>
                <a:cs typeface="Verdana" charset="0"/>
              </a:defRPr>
            </a:lvl4pPr>
            <a:lvl5pPr marL="1828800" indent="-222250" algn="l" defTabSz="109728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»"/>
              <a:tabLst/>
              <a:defRPr sz="2000" kern="1200">
                <a:solidFill>
                  <a:schemeClr val="tx2"/>
                </a:solidFill>
                <a:latin typeface="Verdana" charset="0"/>
                <a:ea typeface="Verdana" charset="0"/>
                <a:cs typeface="Verdana" charset="0"/>
              </a:defRPr>
            </a:lvl5pPr>
            <a:lvl6pPr marL="3017520" indent="-274320" algn="l" defTabSz="10972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dirty="0"/>
              <a:t>An EAP specialist will ensure your call is transferred to a</a:t>
            </a:r>
            <a:r>
              <a:rPr lang="en-US" sz="1800" b="1" dirty="0">
                <a:solidFill>
                  <a:schemeClr val="accent1"/>
                </a:solidFill>
              </a:rPr>
              <a:t> </a:t>
            </a:r>
            <a:r>
              <a:rPr lang="en-US" sz="1800" b="1" dirty="0">
                <a:solidFill>
                  <a:schemeClr val="accent4"/>
                </a:solidFill>
              </a:rPr>
              <a:t>member of the crisis support service team </a:t>
            </a:r>
            <a:r>
              <a:rPr lang="en-US" sz="1800" dirty="0"/>
              <a:t>no matter what time of day.</a:t>
            </a:r>
          </a:p>
        </p:txBody>
      </p:sp>
    </p:spTree>
    <p:extLst>
      <p:ext uri="{BB962C8B-B14F-4D97-AF65-F5344CB8AC3E}">
        <p14:creationId xmlns:p14="http://schemas.microsoft.com/office/powerpoint/2010/main" val="1788214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build="p"/>
      <p:bldP spid="40" grpId="0" animBg="1"/>
      <p:bldP spid="47" grpId="0"/>
      <p:bldP spid="48" grpId="0"/>
      <p:bldP spid="4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1371600"/>
            <a:ext cx="6629400" cy="6400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Supervisory Referrals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7543800" y="1371600"/>
            <a:ext cx="6629400" cy="64008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 EAP is not a part of the disciplinary process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ACI’s Supervisory Referrals are 100% confidential unless employee signs a </a:t>
            </a:r>
            <a:br>
              <a:rPr lang="en-US" dirty="0"/>
            </a:br>
            <a:r>
              <a:rPr lang="en-US" dirty="0"/>
              <a:t>release of information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 SVR is an excellent problem-solving resource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0526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Job-Related Supervisory Referrals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7543800" y="1371600"/>
            <a:ext cx="6629400" cy="64008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Positive alcohol screen result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Frequent/unexplained absenteeism/tardiness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Absent from the worksite while on the job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Difficulty working with others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Inconsistency in quality/quantity </a:t>
            </a:r>
            <a:br>
              <a:rPr lang="en-US" dirty="0"/>
            </a:br>
            <a:r>
              <a:rPr lang="en-US" dirty="0"/>
              <a:t>of work output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Extreme irritability/anger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Insubordination/questioning authority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Disregard for the safety of others</a:t>
            </a:r>
          </a:p>
          <a:p>
            <a:endParaRPr lang="en-US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quarter" idx="10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829" y="1371600"/>
            <a:ext cx="6625771" cy="6400800"/>
          </a:xfrm>
        </p:spPr>
      </p:pic>
    </p:spTree>
    <p:extLst>
      <p:ext uri="{BB962C8B-B14F-4D97-AF65-F5344CB8AC3E}">
        <p14:creationId xmlns:p14="http://schemas.microsoft.com/office/powerpoint/2010/main" val="15350274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Manager/Supervisor/HR Virtual Folder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sz="quarter" idx="10"/>
          </p:nvPr>
        </p:nvSpPr>
        <p:spPr>
          <a:xfrm>
            <a:off x="7543800" y="1371600"/>
            <a:ext cx="6629400" cy="6400800"/>
          </a:xfrm>
        </p:spPr>
        <p:txBody>
          <a:bodyPr lIns="91440" tIns="45720" rIns="91440" bIns="45720"/>
          <a:lstStyle/>
          <a:p>
            <a:pPr>
              <a:buClr>
                <a:srgbClr val="717171"/>
              </a:buClr>
              <a:defRPr/>
            </a:pPr>
            <a:r>
              <a:rPr lang="en-US" b="1" dirty="0">
                <a:solidFill>
                  <a:schemeClr val="accent1"/>
                </a:solidFill>
              </a:rPr>
              <a:t>The virtual folder is your managers’ toolbox including:</a:t>
            </a:r>
            <a:br>
              <a:rPr lang="en-US" b="1" dirty="0">
                <a:solidFill>
                  <a:schemeClr val="accent1"/>
                </a:solidFill>
              </a:rPr>
            </a:br>
            <a:endParaRPr lang="en-US" b="1" dirty="0">
              <a:solidFill>
                <a:schemeClr val="accent1"/>
              </a:solidFill>
            </a:endParaRPr>
          </a:p>
          <a:p>
            <a:pPr marL="228600" indent="-228600">
              <a:buFont typeface="Arial" charset="0"/>
              <a:buChar char="•"/>
              <a:defRPr/>
            </a:pPr>
            <a:r>
              <a:rPr lang="en-US" dirty="0"/>
              <a:t>ACI contact list</a:t>
            </a:r>
          </a:p>
          <a:p>
            <a:pPr marL="228600" indent="-228600">
              <a:buFont typeface="Arial" charset="0"/>
              <a:buChar char="•"/>
              <a:defRPr/>
            </a:pPr>
            <a:r>
              <a:rPr lang="en-US" dirty="0"/>
              <a:t>Promotional materials</a:t>
            </a:r>
          </a:p>
          <a:p>
            <a:pPr marL="228600" indent="-228600">
              <a:buFont typeface="Arial" charset="0"/>
              <a:buChar char="•"/>
              <a:defRPr/>
            </a:pPr>
            <a:r>
              <a:rPr lang="en-US" dirty="0"/>
              <a:t>Program training materials</a:t>
            </a:r>
          </a:p>
          <a:p>
            <a:pPr marL="228600" indent="-228600">
              <a:buFont typeface="Arial" charset="0"/>
              <a:buChar char="•"/>
              <a:defRPr/>
            </a:pPr>
            <a:r>
              <a:rPr lang="en-US" dirty="0"/>
              <a:t>Supervisory referral documents</a:t>
            </a:r>
          </a:p>
          <a:p>
            <a:pPr>
              <a:defRPr/>
            </a:pPr>
            <a:endParaRPr lang="en-US" dirty="0"/>
          </a:p>
          <a:p>
            <a:pPr algn="ctr">
              <a:defRPr/>
            </a:pPr>
            <a:r>
              <a:rPr lang="en-US" b="1" dirty="0">
                <a:solidFill>
                  <a:schemeClr val="accent1"/>
                </a:solidFill>
              </a:rPr>
              <a:t>http://vfolders.acieap.com/score/</a:t>
            </a:r>
            <a:endParaRPr lang="en-US" dirty="0"/>
          </a:p>
          <a:p>
            <a:pPr marL="9525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Content Placeholder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99" y="2080260"/>
            <a:ext cx="6627314" cy="498348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B643B17-FF3D-4911-8F7F-24A332E5A3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6613" y="5375275"/>
            <a:ext cx="1360358" cy="63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1446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721552" y="1831439"/>
            <a:ext cx="6064224" cy="5557461"/>
            <a:chOff x="721552" y="1831439"/>
            <a:chExt cx="6064224" cy="5557461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364060">
              <a:off x="2743200" y="1831439"/>
              <a:ext cx="4042576" cy="527267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21256174">
              <a:off x="721552" y="1956816"/>
              <a:ext cx="2737778" cy="543208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HealthYMail</a:t>
            </a:r>
            <a:r>
              <a:rPr lang="en-US" dirty="0"/>
              <a:t> E-newsletter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sz="quarter" idx="10"/>
          </p:nvPr>
        </p:nvSpPr>
        <p:spPr>
          <a:xfrm>
            <a:off x="7543800" y="1371598"/>
            <a:ext cx="6629400" cy="6400800"/>
          </a:xfrm>
        </p:spPr>
        <p:txBody>
          <a:bodyPr/>
          <a:lstStyle/>
          <a:p>
            <a:pPr marL="465138" indent="-227013">
              <a:buClr>
                <a:schemeClr val="tx2"/>
              </a:buClr>
              <a:buFont typeface="Arial" charset="0"/>
              <a:buChar char="•"/>
            </a:pPr>
            <a:r>
              <a:rPr lang="en-US" dirty="0"/>
              <a:t>Monthly e-newsletter covering timely topics on all areas of employee well-being</a:t>
            </a:r>
          </a:p>
          <a:p>
            <a:pPr marL="465138" indent="-227013">
              <a:buClr>
                <a:schemeClr val="tx2"/>
              </a:buClr>
              <a:buFont typeface="Arial" charset="0"/>
              <a:buChar char="•"/>
            </a:pPr>
            <a:r>
              <a:rPr lang="en-US" dirty="0"/>
              <a:t>Includes invitation to Quarterly Management Training series</a:t>
            </a:r>
          </a:p>
          <a:p>
            <a:pPr marL="465138" indent="-227013">
              <a:buClr>
                <a:schemeClr val="tx2"/>
              </a:buClr>
              <a:buFont typeface="Arial" charset="0"/>
              <a:buChar char="•"/>
            </a:pPr>
            <a:r>
              <a:rPr lang="en-US" dirty="0"/>
              <a:t>Intended to be distributed to your employees</a:t>
            </a:r>
          </a:p>
          <a:p>
            <a:pPr marL="238125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7915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217" y="0"/>
            <a:ext cx="13716000" cy="914400"/>
          </a:xfrm>
        </p:spPr>
        <p:txBody>
          <a:bodyPr/>
          <a:lstStyle/>
          <a:p>
            <a:r>
              <a:rPr lang="en-US" dirty="0"/>
              <a:t>Confidential Utilization Reports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7543800" y="1371600"/>
            <a:ext cx="6629400" cy="64008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Quarterly utilization reports are provided via secure website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Features demographic data, usage trends and program engagement activities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All information provided by the employee and family member is protected by State and Federal Law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 utilization report has </a:t>
            </a:r>
            <a:r>
              <a:rPr lang="en-US" u="sng" dirty="0"/>
              <a:t>no</a:t>
            </a:r>
            <a:r>
              <a:rPr lang="en-US" dirty="0"/>
              <a:t> identifying names or information included</a:t>
            </a:r>
          </a:p>
          <a:p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644141" y="1910071"/>
            <a:ext cx="6214877" cy="5521977"/>
            <a:chOff x="644141" y="1911962"/>
            <a:chExt cx="6214877" cy="5521977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1353156">
              <a:off x="644141" y="2295031"/>
              <a:ext cx="3937632" cy="510151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7" name="Picture 6" descr="EAP_SampleUtilization_Report2.jpg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320119">
              <a:off x="2916936" y="2332421"/>
              <a:ext cx="3942082" cy="510151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9" name="Picture 8" descr="EAP_SampleUtilization_Report.jpg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12937" y="1911962"/>
              <a:ext cx="3942082" cy="510151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DCE64664-9A85-4405-9B73-8E99418147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87018" y="2644775"/>
            <a:ext cx="2051682" cy="952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816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Modern EAP Solutions</a:t>
            </a:r>
          </a:p>
        </p:txBody>
      </p:sp>
      <p:pic>
        <p:nvPicPr>
          <p:cNvPr id="4" name="Picture Placeholder 6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14630400" cy="4800600"/>
          </a:xfrm>
        </p:spPr>
      </p:pic>
      <p:sp>
        <p:nvSpPr>
          <p:cNvPr id="5" name="Rectangle 4"/>
          <p:cNvSpPr/>
          <p:nvPr/>
        </p:nvSpPr>
        <p:spPr>
          <a:xfrm>
            <a:off x="0" y="0"/>
            <a:ext cx="7315200" cy="4800600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50000"/>
                </a:schemeClr>
              </a:gs>
              <a:gs pos="100000">
                <a:schemeClr val="tx2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1371600"/>
            <a:ext cx="7400925" cy="3124200"/>
          </a:xfrm>
          <a:prstGeom prst="rect">
            <a:avLst/>
          </a:prstGeom>
          <a:effectLst>
            <a:outerShdw blurRad="190500" algn="ctr" rotWithShape="0">
              <a:schemeClr val="tx1">
                <a:alpha val="4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9233085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24/7 Program Access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4462467" y="5673354"/>
            <a:ext cx="5998367" cy="1674254"/>
            <a:chOff x="4462467" y="5673354"/>
            <a:chExt cx="5998367" cy="1674254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2949" t="-2949" r="-2949" b="-2949"/>
            <a:stretch/>
          </p:blipFill>
          <p:spPr>
            <a:xfrm>
              <a:off x="4462467" y="5673354"/>
              <a:ext cx="2743200" cy="1674254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2">
                  <a:lumMod val="40000"/>
                  <a:lumOff val="60000"/>
                </a:schemeClr>
              </a:solidFill>
            </a:ln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17634" y="5673354"/>
              <a:ext cx="2743200" cy="1674253"/>
            </a:xfrm>
            <a:prstGeom prst="rect">
              <a:avLst/>
            </a:prstGeom>
            <a:ln w="6350">
              <a:solidFill>
                <a:schemeClr val="tx2">
                  <a:lumMod val="40000"/>
                  <a:lumOff val="60000"/>
                </a:schemeClr>
              </a:solidFill>
            </a:ln>
          </p:spPr>
        </p:pic>
      </p:grpSp>
      <p:pic>
        <p:nvPicPr>
          <p:cNvPr id="42" name="Picture 4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4572" y="4946244"/>
            <a:ext cx="3201817" cy="2401363"/>
          </a:xfrm>
          <a:prstGeom prst="rect">
            <a:avLst/>
          </a:prstGeom>
          <a:effectLst/>
        </p:spPr>
      </p:pic>
      <p:grpSp>
        <p:nvGrpSpPr>
          <p:cNvPr id="54" name="Group 53"/>
          <p:cNvGrpSpPr/>
          <p:nvPr/>
        </p:nvGrpSpPr>
        <p:grpSpPr>
          <a:xfrm>
            <a:off x="191951" y="4564962"/>
            <a:ext cx="3671258" cy="3398807"/>
            <a:chOff x="-132930" y="4844294"/>
            <a:chExt cx="3671258" cy="3398807"/>
          </a:xfrm>
        </p:grpSpPr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32930" y="4844294"/>
              <a:ext cx="1828800" cy="3398807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09528" y="5939405"/>
              <a:ext cx="1828800" cy="585215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09528" y="6667283"/>
              <a:ext cx="1828800" cy="585215"/>
            </a:xfrm>
            <a:prstGeom prst="rect">
              <a:avLst/>
            </a:prstGeom>
          </p:spPr>
        </p:pic>
      </p:grpSp>
      <p:grpSp>
        <p:nvGrpSpPr>
          <p:cNvPr id="13" name="Group 12"/>
          <p:cNvGrpSpPr/>
          <p:nvPr/>
        </p:nvGrpSpPr>
        <p:grpSpPr>
          <a:xfrm>
            <a:off x="2834640" y="1825281"/>
            <a:ext cx="1828800" cy="1828800"/>
            <a:chOff x="2834640" y="1371600"/>
            <a:chExt cx="1828800" cy="1828800"/>
          </a:xfrm>
        </p:grpSpPr>
        <p:sp>
          <p:nvSpPr>
            <p:cNvPr id="53" name="Oval 52"/>
            <p:cNvSpPr>
              <a:spLocks noChangeAspect="1"/>
            </p:cNvSpPr>
            <p:nvPr/>
          </p:nvSpPr>
          <p:spPr>
            <a:xfrm>
              <a:off x="2834640" y="1371600"/>
              <a:ext cx="1828800" cy="1828800"/>
            </a:xfrm>
            <a:prstGeom prst="ellipse">
              <a:avLst/>
            </a:prstGeom>
            <a:noFill/>
            <a:ln w="38100" cmpd="sng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/>
              <a:endParaRPr lang="en-US" sz="2500" dirty="0">
                <a:solidFill>
                  <a:schemeClr val="accent3"/>
                </a:solidFill>
                <a:latin typeface="Verdana" charset="0"/>
                <a:ea typeface="Verdana" charset="0"/>
                <a:cs typeface="Verdana" charset="0"/>
              </a:endParaRP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77540" y="1645816"/>
              <a:ext cx="1143000" cy="1143000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9966960" y="1825281"/>
            <a:ext cx="1828800" cy="1828800"/>
            <a:chOff x="9966960" y="1371600"/>
            <a:chExt cx="1828800" cy="1828800"/>
          </a:xfrm>
        </p:grpSpPr>
        <p:sp>
          <p:nvSpPr>
            <p:cNvPr id="61" name="Oval 60"/>
            <p:cNvSpPr>
              <a:spLocks noChangeAspect="1"/>
            </p:cNvSpPr>
            <p:nvPr/>
          </p:nvSpPr>
          <p:spPr>
            <a:xfrm>
              <a:off x="9966960" y="1371600"/>
              <a:ext cx="1828800" cy="1828800"/>
            </a:xfrm>
            <a:prstGeom prst="ellipse">
              <a:avLst/>
            </a:prstGeom>
            <a:noFill/>
            <a:ln w="38100" cmpd="sng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/>
              <a:endParaRPr lang="en-US" sz="2500" dirty="0">
                <a:solidFill>
                  <a:schemeClr val="accent3"/>
                </a:solidFill>
                <a:latin typeface="Verdana" charset="0"/>
                <a:ea typeface="Verdana" charset="0"/>
                <a:cs typeface="Verdana" charset="0"/>
              </a:endParaRP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95560" y="1584158"/>
              <a:ext cx="1371600" cy="1371600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/>
        </p:nvGrpSpPr>
        <p:grpSpPr>
          <a:xfrm>
            <a:off x="457200" y="1825281"/>
            <a:ext cx="1828800" cy="1828800"/>
            <a:chOff x="457200" y="1371600"/>
            <a:chExt cx="1828800" cy="1828800"/>
          </a:xfrm>
        </p:grpSpPr>
        <p:sp>
          <p:nvSpPr>
            <p:cNvPr id="52" name="Oval 51"/>
            <p:cNvSpPr>
              <a:spLocks noChangeAspect="1"/>
            </p:cNvSpPr>
            <p:nvPr/>
          </p:nvSpPr>
          <p:spPr>
            <a:xfrm>
              <a:off x="457200" y="1371600"/>
              <a:ext cx="1828800" cy="1828800"/>
            </a:xfrm>
            <a:prstGeom prst="ellipse">
              <a:avLst/>
            </a:prstGeom>
            <a:noFill/>
            <a:ln w="38100" cmpd="sng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/>
              <a:endParaRPr lang="en-US" sz="2500" dirty="0">
                <a:solidFill>
                  <a:schemeClr val="accent1"/>
                </a:solidFill>
                <a:latin typeface="Verdana" charset="0"/>
                <a:ea typeface="Verdana" charset="0"/>
                <a:cs typeface="Verdana" charset="0"/>
              </a:endParaRP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4455" y="1560095"/>
              <a:ext cx="1371600" cy="1371600"/>
            </a:xfrm>
            <a:prstGeom prst="rect">
              <a:avLst/>
            </a:prstGeom>
          </p:spPr>
        </p:pic>
      </p:grpSp>
      <p:grpSp>
        <p:nvGrpSpPr>
          <p:cNvPr id="11" name="Group 10"/>
          <p:cNvGrpSpPr/>
          <p:nvPr/>
        </p:nvGrpSpPr>
        <p:grpSpPr>
          <a:xfrm>
            <a:off x="7589520" y="1825281"/>
            <a:ext cx="1828800" cy="1828800"/>
            <a:chOff x="7589520" y="1371600"/>
            <a:chExt cx="1828800" cy="1828800"/>
          </a:xfrm>
        </p:grpSpPr>
        <p:sp>
          <p:nvSpPr>
            <p:cNvPr id="50" name="Oval 49"/>
            <p:cNvSpPr>
              <a:spLocks noChangeAspect="1"/>
            </p:cNvSpPr>
            <p:nvPr/>
          </p:nvSpPr>
          <p:spPr>
            <a:xfrm>
              <a:off x="7589520" y="1371600"/>
              <a:ext cx="1828800" cy="1828800"/>
            </a:xfrm>
            <a:prstGeom prst="ellipse">
              <a:avLst/>
            </a:prstGeom>
            <a:noFill/>
            <a:ln w="38100" cmpd="sng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/>
              <a:endParaRPr lang="en-US" sz="2500" dirty="0">
                <a:solidFill>
                  <a:schemeClr val="accent3"/>
                </a:solidFill>
                <a:latin typeface="Verdana" charset="0"/>
                <a:ea typeface="Verdana" charset="0"/>
                <a:cs typeface="Verdana" charset="0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10224" y="1698458"/>
              <a:ext cx="1143000" cy="1143000"/>
            </a:xfrm>
            <a:prstGeom prst="rect">
              <a:avLst/>
            </a:prstGeom>
          </p:spPr>
        </p:pic>
      </p:grpSp>
      <p:grpSp>
        <p:nvGrpSpPr>
          <p:cNvPr id="9" name="Group 8"/>
          <p:cNvGrpSpPr/>
          <p:nvPr/>
        </p:nvGrpSpPr>
        <p:grpSpPr>
          <a:xfrm>
            <a:off x="12344400" y="1825281"/>
            <a:ext cx="1828800" cy="1828800"/>
            <a:chOff x="12344400" y="1371600"/>
            <a:chExt cx="1828800" cy="1828800"/>
          </a:xfrm>
        </p:grpSpPr>
        <p:sp>
          <p:nvSpPr>
            <p:cNvPr id="51" name="Oval 50"/>
            <p:cNvSpPr>
              <a:spLocks noChangeAspect="1"/>
            </p:cNvSpPr>
            <p:nvPr/>
          </p:nvSpPr>
          <p:spPr>
            <a:xfrm>
              <a:off x="12344400" y="1371600"/>
              <a:ext cx="1828800" cy="1828800"/>
            </a:xfrm>
            <a:prstGeom prst="ellipse">
              <a:avLst/>
            </a:prstGeom>
            <a:noFill/>
            <a:ln w="38100" cmpd="sng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/>
              <a:endParaRPr lang="en-US" sz="2500" dirty="0">
                <a:solidFill>
                  <a:schemeClr val="accent1"/>
                </a:solidFill>
                <a:latin typeface="Verdana" charset="0"/>
                <a:ea typeface="Verdana" charset="0"/>
                <a:cs typeface="Verdana" charset="0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687300" y="1714500"/>
              <a:ext cx="1143000" cy="1143000"/>
            </a:xfrm>
            <a:prstGeom prst="rect">
              <a:avLst/>
            </a:prstGeom>
          </p:spPr>
        </p:pic>
      </p:grpSp>
      <p:grpSp>
        <p:nvGrpSpPr>
          <p:cNvPr id="12" name="Group 11"/>
          <p:cNvGrpSpPr/>
          <p:nvPr/>
        </p:nvGrpSpPr>
        <p:grpSpPr>
          <a:xfrm>
            <a:off x="5212080" y="1825281"/>
            <a:ext cx="1828800" cy="1828800"/>
            <a:chOff x="5212080" y="1371600"/>
            <a:chExt cx="1828800" cy="1828800"/>
          </a:xfrm>
        </p:grpSpPr>
        <p:sp>
          <p:nvSpPr>
            <p:cNvPr id="49" name="Oval 48"/>
            <p:cNvSpPr>
              <a:spLocks noChangeAspect="1"/>
            </p:cNvSpPr>
            <p:nvPr/>
          </p:nvSpPr>
          <p:spPr>
            <a:xfrm>
              <a:off x="5212080" y="1371600"/>
              <a:ext cx="1828800" cy="1828800"/>
            </a:xfrm>
            <a:prstGeom prst="ellipse">
              <a:avLst/>
            </a:prstGeom>
            <a:noFill/>
            <a:ln w="38100" cmpd="sng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/>
              <a:endParaRPr lang="en-US" sz="2500" dirty="0">
                <a:solidFill>
                  <a:schemeClr val="accent4"/>
                </a:solidFill>
                <a:latin typeface="Verdana" charset="0"/>
                <a:ea typeface="Verdana" charset="0"/>
                <a:cs typeface="Verdana" charset="0"/>
              </a:endParaRP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40680" y="1600200"/>
              <a:ext cx="1371600" cy="1371600"/>
            </a:xfrm>
            <a:prstGeom prst="rect">
              <a:avLst/>
            </a:prstGeom>
          </p:spPr>
        </p:pic>
      </p:grpSp>
      <p:grpSp>
        <p:nvGrpSpPr>
          <p:cNvPr id="20" name="Group 19"/>
          <p:cNvGrpSpPr/>
          <p:nvPr/>
        </p:nvGrpSpPr>
        <p:grpSpPr>
          <a:xfrm>
            <a:off x="4572000" y="4371607"/>
            <a:ext cx="5486400" cy="914400"/>
            <a:chOff x="4572000" y="4371607"/>
            <a:chExt cx="5486400" cy="914400"/>
          </a:xfrm>
        </p:grpSpPr>
        <p:grpSp>
          <p:nvGrpSpPr>
            <p:cNvPr id="30" name="Group 29"/>
            <p:cNvGrpSpPr/>
            <p:nvPr/>
          </p:nvGrpSpPr>
          <p:grpSpPr>
            <a:xfrm>
              <a:off x="4572000" y="4371607"/>
              <a:ext cx="914400" cy="914400"/>
              <a:chOff x="4572000" y="3886200"/>
              <a:chExt cx="914400" cy="914400"/>
            </a:xfrm>
          </p:grpSpPr>
          <p:sp>
            <p:nvSpPr>
              <p:cNvPr id="59" name="Oval 58"/>
              <p:cNvSpPr>
                <a:spLocks noChangeAspect="1"/>
              </p:cNvSpPr>
              <p:nvPr/>
            </p:nvSpPr>
            <p:spPr>
              <a:xfrm>
                <a:off x="4572000" y="3886200"/>
                <a:ext cx="914400" cy="914400"/>
              </a:xfrm>
              <a:prstGeom prst="ellipse">
                <a:avLst/>
              </a:prstGeom>
              <a:noFill/>
              <a:ln w="19050" cmpd="sng">
                <a:solidFill>
                  <a:schemeClr val="accent3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/>
                <a:endParaRPr lang="en-US" sz="2500" dirty="0">
                  <a:solidFill>
                    <a:schemeClr val="accent1"/>
                  </a:solidFill>
                  <a:latin typeface="Verdana" charset="0"/>
                  <a:ea typeface="Verdana" charset="0"/>
                  <a:cs typeface="Verdana" charset="0"/>
                </a:endParaRPr>
              </a:p>
            </p:txBody>
          </p:sp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1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773254" y="4062852"/>
                <a:ext cx="548640" cy="548640"/>
              </a:xfrm>
              <a:prstGeom prst="rect">
                <a:avLst/>
              </a:prstGeom>
            </p:spPr>
          </p:pic>
        </p:grpSp>
        <p:grpSp>
          <p:nvGrpSpPr>
            <p:cNvPr id="29" name="Group 28"/>
            <p:cNvGrpSpPr/>
            <p:nvPr/>
          </p:nvGrpSpPr>
          <p:grpSpPr>
            <a:xfrm>
              <a:off x="5715000" y="4371607"/>
              <a:ext cx="914400" cy="914400"/>
              <a:chOff x="5715000" y="3886200"/>
              <a:chExt cx="914400" cy="914400"/>
            </a:xfrm>
          </p:grpSpPr>
          <p:sp>
            <p:nvSpPr>
              <p:cNvPr id="60" name="Oval 59"/>
              <p:cNvSpPr>
                <a:spLocks noChangeAspect="1"/>
              </p:cNvSpPr>
              <p:nvPr/>
            </p:nvSpPr>
            <p:spPr>
              <a:xfrm>
                <a:off x="5715000" y="3886200"/>
                <a:ext cx="914400" cy="914400"/>
              </a:xfrm>
              <a:prstGeom prst="ellipse">
                <a:avLst/>
              </a:prstGeom>
              <a:noFill/>
              <a:ln w="19050" cmpd="sng">
                <a:solidFill>
                  <a:schemeClr val="accent3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/>
                <a:endParaRPr lang="en-US" sz="2500" dirty="0">
                  <a:solidFill>
                    <a:schemeClr val="accent3"/>
                  </a:solidFill>
                  <a:latin typeface="Verdana" charset="0"/>
                  <a:ea typeface="Verdana" charset="0"/>
                  <a:cs typeface="Verdana" charset="0"/>
                </a:endParaRPr>
              </a:p>
            </p:txBody>
          </p:sp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1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853028" y="4005847"/>
                <a:ext cx="685800" cy="685800"/>
              </a:xfrm>
              <a:prstGeom prst="rect">
                <a:avLst/>
              </a:prstGeom>
            </p:spPr>
          </p:pic>
        </p:grpSp>
        <p:grpSp>
          <p:nvGrpSpPr>
            <p:cNvPr id="28" name="Group 27"/>
            <p:cNvGrpSpPr/>
            <p:nvPr/>
          </p:nvGrpSpPr>
          <p:grpSpPr>
            <a:xfrm>
              <a:off x="6858000" y="4371607"/>
              <a:ext cx="914400" cy="914400"/>
              <a:chOff x="6858000" y="3886200"/>
              <a:chExt cx="914400" cy="914400"/>
            </a:xfrm>
          </p:grpSpPr>
          <p:sp>
            <p:nvSpPr>
              <p:cNvPr id="56" name="Oval 55"/>
              <p:cNvSpPr>
                <a:spLocks noChangeAspect="1"/>
              </p:cNvSpPr>
              <p:nvPr/>
            </p:nvSpPr>
            <p:spPr>
              <a:xfrm>
                <a:off x="6858000" y="3886200"/>
                <a:ext cx="914400" cy="914400"/>
              </a:xfrm>
              <a:prstGeom prst="ellipse">
                <a:avLst/>
              </a:prstGeom>
              <a:noFill/>
              <a:ln w="19050" cmpd="sng">
                <a:solidFill>
                  <a:schemeClr val="accent3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/>
                <a:endParaRPr lang="en-US" sz="2500" dirty="0">
                  <a:solidFill>
                    <a:schemeClr val="accent4"/>
                  </a:solidFill>
                  <a:latin typeface="Verdana" charset="0"/>
                  <a:ea typeface="Verdana" charset="0"/>
                  <a:cs typeface="Verdana" charset="0"/>
                </a:endParaRPr>
              </a:p>
            </p:txBody>
          </p:sp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1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972300" y="3994272"/>
                <a:ext cx="685800" cy="685800"/>
              </a:xfrm>
              <a:prstGeom prst="rect">
                <a:avLst/>
              </a:prstGeom>
            </p:spPr>
          </p:pic>
        </p:grpSp>
        <p:grpSp>
          <p:nvGrpSpPr>
            <p:cNvPr id="27" name="Group 26"/>
            <p:cNvGrpSpPr/>
            <p:nvPr/>
          </p:nvGrpSpPr>
          <p:grpSpPr>
            <a:xfrm>
              <a:off x="8001000" y="4371607"/>
              <a:ext cx="914400" cy="914400"/>
              <a:chOff x="8001000" y="3886200"/>
              <a:chExt cx="914400" cy="914400"/>
            </a:xfrm>
          </p:grpSpPr>
          <p:sp>
            <p:nvSpPr>
              <p:cNvPr id="57" name="Oval 56"/>
              <p:cNvSpPr>
                <a:spLocks noChangeAspect="1"/>
              </p:cNvSpPr>
              <p:nvPr/>
            </p:nvSpPr>
            <p:spPr>
              <a:xfrm>
                <a:off x="8001000" y="3886200"/>
                <a:ext cx="914400" cy="914400"/>
              </a:xfrm>
              <a:prstGeom prst="ellipse">
                <a:avLst/>
              </a:prstGeom>
              <a:noFill/>
              <a:ln w="19050" cmpd="sng">
                <a:solidFill>
                  <a:schemeClr val="accent3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/>
                <a:endParaRPr lang="en-US" sz="2500" dirty="0">
                  <a:solidFill>
                    <a:schemeClr val="accent3"/>
                  </a:solidFill>
                  <a:latin typeface="Verdana" charset="0"/>
                  <a:ea typeface="Verdana" charset="0"/>
                  <a:cs typeface="Verdana" charset="0"/>
                </a:endParaRPr>
              </a:p>
            </p:txBody>
          </p:sp>
          <p:pic>
            <p:nvPicPr>
              <p:cNvPr id="18" name="Picture 17"/>
              <p:cNvPicPr>
                <a:picLocks noChangeAspect="1"/>
              </p:cNvPicPr>
              <p:nvPr/>
            </p:nvPicPr>
            <p:blipFill>
              <a:blip r:embed="rId1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115300" y="3994272"/>
                <a:ext cx="685800" cy="685800"/>
              </a:xfrm>
              <a:prstGeom prst="rect">
                <a:avLst/>
              </a:prstGeom>
            </p:spPr>
          </p:pic>
        </p:grpSp>
        <p:grpSp>
          <p:nvGrpSpPr>
            <p:cNvPr id="26" name="Group 25"/>
            <p:cNvGrpSpPr/>
            <p:nvPr/>
          </p:nvGrpSpPr>
          <p:grpSpPr>
            <a:xfrm>
              <a:off x="9144000" y="4371607"/>
              <a:ext cx="914400" cy="914400"/>
              <a:chOff x="9144000" y="3886200"/>
              <a:chExt cx="914400" cy="914400"/>
            </a:xfrm>
          </p:grpSpPr>
          <p:sp>
            <p:nvSpPr>
              <p:cNvPr id="58" name="Oval 57"/>
              <p:cNvSpPr>
                <a:spLocks noChangeAspect="1"/>
              </p:cNvSpPr>
              <p:nvPr/>
            </p:nvSpPr>
            <p:spPr>
              <a:xfrm>
                <a:off x="9144000" y="3886200"/>
                <a:ext cx="914400" cy="914400"/>
              </a:xfrm>
              <a:prstGeom prst="ellipse">
                <a:avLst/>
              </a:prstGeom>
              <a:noFill/>
              <a:ln w="19050" cmpd="sng">
                <a:solidFill>
                  <a:schemeClr val="accent3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/>
                <a:endParaRPr lang="en-US" sz="2500" dirty="0">
                  <a:solidFill>
                    <a:schemeClr val="accent1"/>
                  </a:solidFill>
                  <a:latin typeface="Verdana" charset="0"/>
                  <a:ea typeface="Verdana" charset="0"/>
                  <a:cs typeface="Verdana" charset="0"/>
                </a:endParaRPr>
              </a:p>
            </p:txBody>
          </p:sp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1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281160" y="4018012"/>
                <a:ext cx="640080" cy="64008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93717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457200" y="6400800"/>
            <a:ext cx="6629400" cy="914400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  <p:txBody>
          <a:bodyPr wrap="square" lIns="0" rIns="228600" anchor="ctr" anchorCtr="0">
            <a:noAutofit/>
          </a:bodyPr>
          <a:lstStyle/>
          <a:p>
            <a:pPr algn="r"/>
            <a:r>
              <a:rPr lang="en-US" sz="2000" b="1" dirty="0">
                <a:solidFill>
                  <a:schemeClr val="accent5"/>
                </a:solidFill>
                <a:latin typeface="Verdana" charset="0"/>
                <a:ea typeface="Verdana" charset="0"/>
                <a:cs typeface="Verdana" charset="0"/>
              </a:rPr>
              <a:t>Boost Employee Retention and Engagement</a:t>
            </a:r>
          </a:p>
        </p:txBody>
      </p:sp>
      <p:sp>
        <p:nvSpPr>
          <p:cNvPr id="17" name="Rectangle 16"/>
          <p:cNvSpPr/>
          <p:nvPr/>
        </p:nvSpPr>
        <p:spPr>
          <a:xfrm>
            <a:off x="914400" y="5486400"/>
            <a:ext cx="6172200" cy="914400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txBody>
          <a:bodyPr wrap="square" lIns="0" rIns="228600" anchor="ctr" anchorCtr="0">
            <a:noAutofit/>
          </a:bodyPr>
          <a:lstStyle/>
          <a:p>
            <a:pPr algn="r"/>
            <a:r>
              <a:rPr lang="en-US" sz="2000" b="1" dirty="0">
                <a:solidFill>
                  <a:schemeClr val="accent3"/>
                </a:solidFill>
                <a:latin typeface="Verdana" charset="0"/>
                <a:ea typeface="Verdana" charset="0"/>
                <a:cs typeface="Verdana" charset="0"/>
              </a:rPr>
              <a:t>Maximize Performance Potential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371600" y="4572000"/>
            <a:ext cx="5715000" cy="91440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lIns="0" rIns="228600" anchor="ctr" anchorCtr="0">
            <a:noAutofit/>
          </a:bodyPr>
          <a:lstStyle/>
          <a:p>
            <a:pPr algn="r"/>
            <a:r>
              <a:rPr lang="en-US" sz="2000" b="1" dirty="0">
                <a:solidFill>
                  <a:schemeClr val="accent1"/>
                </a:solidFill>
                <a:latin typeface="Verdana" charset="0"/>
                <a:ea typeface="Verdana" charset="0"/>
                <a:cs typeface="Verdana" charset="0"/>
              </a:rPr>
              <a:t>Support Workforce Well-Being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830484" y="3657600"/>
            <a:ext cx="5257800" cy="91440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228600" rtlCol="0" anchor="ctr"/>
          <a:lstStyle/>
          <a:p>
            <a:pPr algn="r"/>
            <a:r>
              <a:rPr lang="en-US" sz="2000" b="1" dirty="0">
                <a:solidFill>
                  <a:schemeClr val="accent4"/>
                </a:solidFill>
                <a:latin typeface="Verdana" charset="0"/>
                <a:ea typeface="Verdana" charset="0"/>
                <a:cs typeface="Verdana" charset="0"/>
              </a:rPr>
              <a:t>Enhance Company Culture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286000" y="2743200"/>
            <a:ext cx="4800600" cy="914400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  <p:txBody>
          <a:bodyPr wrap="square" lIns="0" rIns="228600" anchor="ctr" anchorCtr="0">
            <a:noAutofit/>
          </a:bodyPr>
          <a:lstStyle/>
          <a:p>
            <a:pPr algn="r"/>
            <a:r>
              <a:rPr lang="en-US" sz="2000" b="1" dirty="0">
                <a:solidFill>
                  <a:schemeClr val="accent5"/>
                </a:solidFill>
                <a:latin typeface="Verdana" charset="0"/>
                <a:ea typeface="Verdana" charset="0"/>
                <a:cs typeface="Verdana" charset="0"/>
              </a:rPr>
              <a:t>Increase Benefits ROI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744042" y="1828800"/>
            <a:ext cx="4343400" cy="914400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txBody>
          <a:bodyPr wrap="square" lIns="0" rIns="228600" anchor="ctr" anchorCtr="0">
            <a:noAutofit/>
          </a:bodyPr>
          <a:lstStyle/>
          <a:p>
            <a:pPr algn="r"/>
            <a:r>
              <a:rPr lang="en-US" sz="2000" b="1" dirty="0">
                <a:solidFill>
                  <a:schemeClr val="accent3"/>
                </a:solidFill>
                <a:latin typeface="Verdana" charset="0"/>
                <a:ea typeface="Verdana" charset="0"/>
                <a:cs typeface="Verdana" charset="0"/>
              </a:rPr>
              <a:t>Meet HR Goals</a:t>
            </a:r>
          </a:p>
        </p:txBody>
      </p:sp>
      <p:pic>
        <p:nvPicPr>
          <p:cNvPr id="25" name="Picture 1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47168" y="1370489"/>
            <a:ext cx="6629400" cy="6400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2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47168" y="1370489"/>
            <a:ext cx="6629400" cy="6405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47168" y="1371634"/>
            <a:ext cx="6629400" cy="6399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47168" y="1370489"/>
            <a:ext cx="6629400" cy="6400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47168" y="1370489"/>
            <a:ext cx="6629400" cy="6400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/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43800" y="1371600"/>
            <a:ext cx="6629400" cy="6403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ACI Partners with Great Places to Work</a:t>
            </a:r>
          </a:p>
        </p:txBody>
      </p:sp>
    </p:spTree>
    <p:extLst>
      <p:ext uri="{BB962C8B-B14F-4D97-AF65-F5344CB8AC3E}">
        <p14:creationId xmlns:p14="http://schemas.microsoft.com/office/powerpoint/2010/main" val="1125140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7" grpId="0" animBg="1"/>
      <p:bldP spid="18" grpId="0" animBg="1"/>
      <p:bldP spid="13" grpId="0" animBg="1"/>
      <p:bldP spid="15" grpId="0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Contact ACI Specialty Benefits</a:t>
            </a:r>
            <a:br>
              <a:rPr lang="en-US" b="1" dirty="0"/>
            </a:br>
            <a:br>
              <a:rPr lang="en-US" sz="3000" b="1" dirty="0"/>
            </a:br>
            <a:r>
              <a:rPr lang="en-US" sz="3000" b="1" dirty="0"/>
              <a:t>800.932.0034</a:t>
            </a:r>
            <a:br>
              <a:rPr lang="en-US" sz="3000" dirty="0"/>
            </a:br>
            <a:r>
              <a:rPr lang="en-US" sz="3000" dirty="0"/>
              <a:t>info@acispecialtybenefits.com</a:t>
            </a:r>
            <a:br>
              <a:rPr lang="en-US" sz="3000" dirty="0"/>
            </a:br>
            <a:r>
              <a:rPr lang="en-US" sz="3000" dirty="0"/>
              <a:t>http://score.acieap.com/</a:t>
            </a:r>
            <a:endParaRPr lang="en-US" sz="3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139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Workforce Solutions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0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1371601"/>
            <a:ext cx="6629400" cy="6400798"/>
          </a:xfrm>
        </p:spPr>
      </p:pic>
      <p:sp>
        <p:nvSpPr>
          <p:cNvPr id="6" name="Content Placeholder 3"/>
          <p:cNvSpPr>
            <a:spLocks noGrp="1"/>
          </p:cNvSpPr>
          <p:nvPr>
            <p:ph sz="quarter" idx="11"/>
          </p:nvPr>
        </p:nvSpPr>
        <p:spPr>
          <a:xfrm>
            <a:off x="7543800" y="1371600"/>
            <a:ext cx="6629400" cy="6400800"/>
          </a:xfrm>
        </p:spPr>
        <p:txBody>
          <a:bodyPr/>
          <a:lstStyle/>
          <a:p>
            <a:pPr marL="460375" indent="-230188">
              <a:buFont typeface="Arial" charset="0"/>
              <a:buChar char="•"/>
            </a:pPr>
            <a:r>
              <a:rPr lang="en-US" dirty="0"/>
              <a:t>Clinical support for any emotional issue</a:t>
            </a:r>
          </a:p>
          <a:p>
            <a:pPr marL="460375" indent="-230188">
              <a:buFont typeface="Arial" charset="0"/>
              <a:buChar char="•"/>
            </a:pPr>
            <a:r>
              <a:rPr lang="en-US" dirty="0"/>
              <a:t>Training and HR support services</a:t>
            </a:r>
          </a:p>
          <a:p>
            <a:pPr marL="460375" indent="-230188">
              <a:buFont typeface="Arial" charset="0"/>
              <a:buChar char="•"/>
            </a:pPr>
            <a:r>
              <a:rPr lang="en-US" dirty="0"/>
              <a:t>Critical incident response</a:t>
            </a:r>
          </a:p>
          <a:p>
            <a:pPr marL="460375" indent="-230188">
              <a:buFont typeface="Arial" charset="0"/>
              <a:buChar char="•"/>
            </a:pPr>
            <a:r>
              <a:rPr lang="en-US" dirty="0"/>
              <a:t>Work-life referrals and resources</a:t>
            </a:r>
          </a:p>
          <a:p>
            <a:pPr marL="460375" indent="-230188">
              <a:buFont typeface="Arial" charset="0"/>
              <a:buChar char="•"/>
            </a:pPr>
            <a:r>
              <a:rPr lang="en-US" dirty="0"/>
              <a:t>Legal and financial wellness</a:t>
            </a:r>
          </a:p>
          <a:p>
            <a:pPr marL="460375" indent="-230188">
              <a:buFont typeface="Arial" charset="0"/>
              <a:buChar char="•"/>
            </a:pPr>
            <a:r>
              <a:rPr lang="en-US" dirty="0"/>
              <a:t>24/7 program access</a:t>
            </a:r>
          </a:p>
          <a:p>
            <a:pPr marL="460375" indent="-230188">
              <a:buFont typeface="Arial" charset="0"/>
              <a:buChar char="•"/>
            </a:pPr>
            <a:r>
              <a:rPr lang="en-US" dirty="0"/>
              <a:t>Strategic program promotion</a:t>
            </a:r>
          </a:p>
          <a:p>
            <a:pPr marL="17463"/>
            <a:endParaRPr lang="en-US" dirty="0"/>
          </a:p>
          <a:p>
            <a:pPr marL="17463"/>
            <a:endParaRPr lang="en-US" dirty="0"/>
          </a:p>
          <a:p>
            <a:pPr marL="17463" algn="ctr"/>
            <a:r>
              <a:rPr lang="en-US" sz="2500" dirty="0"/>
              <a:t>ACI provides </a:t>
            </a:r>
            <a:r>
              <a:rPr lang="en-US" sz="2500" b="1" dirty="0">
                <a:solidFill>
                  <a:schemeClr val="accent1"/>
                </a:solidFill>
              </a:rPr>
              <a:t>exceptional customer experiences </a:t>
            </a:r>
            <a:r>
              <a:rPr lang="en-US" sz="2500" dirty="0"/>
              <a:t>with safe, compliant and </a:t>
            </a:r>
            <a:br>
              <a:rPr lang="en-US" sz="2500" dirty="0"/>
            </a:br>
            <a:r>
              <a:rPr lang="en-US" sz="2500" dirty="0"/>
              <a:t>quality support. </a:t>
            </a:r>
          </a:p>
        </p:txBody>
      </p:sp>
    </p:spTree>
    <p:extLst>
      <p:ext uri="{BB962C8B-B14F-4D97-AF65-F5344CB8AC3E}">
        <p14:creationId xmlns:p14="http://schemas.microsoft.com/office/powerpoint/2010/main" val="1476949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Eligibility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0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1371600"/>
            <a:ext cx="6629400" cy="6400800"/>
          </a:xfrm>
        </p:spPr>
      </p:pic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Each employee’s definition of family </a:t>
            </a:r>
            <a:br>
              <a:rPr lang="en-US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is ACI’s definition of family. </a:t>
            </a:r>
          </a:p>
          <a:p>
            <a:pPr algn="ctr"/>
            <a:endParaRPr lang="en-US" b="1" dirty="0">
              <a:solidFill>
                <a:srgbClr val="7F7F7F"/>
              </a:solidFill>
            </a:endParaRPr>
          </a:p>
          <a:p>
            <a:r>
              <a:rPr lang="en-US" b="1" dirty="0">
                <a:solidFill>
                  <a:srgbClr val="7F7F7F"/>
                </a:solidFill>
              </a:rPr>
              <a:t>EAP services are all-inclusive</a:t>
            </a:r>
            <a:r>
              <a:rPr lang="en-US" dirty="0">
                <a:solidFill>
                  <a:srgbClr val="7F7F7F"/>
                </a:solidFill>
              </a:rPr>
              <a:t>, with no barriers to access for family members, regardless of location or relationship.</a:t>
            </a:r>
          </a:p>
        </p:txBody>
      </p:sp>
    </p:spTree>
    <p:extLst>
      <p:ext uri="{BB962C8B-B14F-4D97-AF65-F5344CB8AC3E}">
        <p14:creationId xmlns:p14="http://schemas.microsoft.com/office/powerpoint/2010/main" val="923501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EAP Clinical Support Services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7543800" y="1371600"/>
            <a:ext cx="6629400" cy="6400800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en-US" dirty="0"/>
              <a:t>ACI’s EAP can help with any issue affecting emotional well-being, including but not limited to:</a:t>
            </a:r>
            <a:br>
              <a:rPr lang="en-US" dirty="0"/>
            </a:br>
            <a:r>
              <a:rPr lang="en-US" dirty="0"/>
              <a:t> </a:t>
            </a:r>
          </a:p>
          <a:p>
            <a:pPr marL="460375" indent="-230188">
              <a:spcAft>
                <a:spcPts val="0"/>
              </a:spcAft>
              <a:buFont typeface="Arial" charset="0"/>
              <a:buChar char="•"/>
            </a:pPr>
            <a:r>
              <a:rPr lang="en-US" dirty="0"/>
              <a:t>Emotional wellness </a:t>
            </a:r>
          </a:p>
          <a:p>
            <a:pPr marL="460375" indent="-230188">
              <a:spcAft>
                <a:spcPts val="0"/>
              </a:spcAft>
              <a:buFont typeface="Arial" charset="0"/>
              <a:buChar char="•"/>
            </a:pPr>
            <a:r>
              <a:rPr lang="en-US" dirty="0"/>
              <a:t>Stress management </a:t>
            </a:r>
          </a:p>
          <a:p>
            <a:pPr marL="460375" indent="-230188">
              <a:spcAft>
                <a:spcPts val="0"/>
              </a:spcAft>
              <a:buFont typeface="Arial" charset="0"/>
              <a:buChar char="•"/>
            </a:pPr>
            <a:r>
              <a:rPr lang="en-US" dirty="0"/>
              <a:t>Family/relationship issues </a:t>
            </a:r>
          </a:p>
          <a:p>
            <a:pPr marL="460375" indent="-230188">
              <a:spcAft>
                <a:spcPts val="0"/>
              </a:spcAft>
              <a:buFont typeface="Arial" charset="0"/>
              <a:buChar char="•"/>
            </a:pPr>
            <a:r>
              <a:rPr lang="en-US" dirty="0"/>
              <a:t>Anxiety and depression </a:t>
            </a:r>
          </a:p>
          <a:p>
            <a:pPr marL="460375" indent="-230188">
              <a:spcAft>
                <a:spcPts val="0"/>
              </a:spcAft>
              <a:buFont typeface="Arial" charset="0"/>
              <a:buChar char="•"/>
            </a:pPr>
            <a:r>
              <a:rPr lang="en-US" dirty="0"/>
              <a:t>Coping with grief </a:t>
            </a:r>
          </a:p>
          <a:p>
            <a:pPr marL="460375" indent="-230188">
              <a:spcAft>
                <a:spcPts val="0"/>
              </a:spcAft>
              <a:buFont typeface="Arial" charset="0"/>
              <a:buChar char="•"/>
            </a:pPr>
            <a:r>
              <a:rPr lang="en-US" dirty="0"/>
              <a:t>Anger management </a:t>
            </a:r>
          </a:p>
          <a:p>
            <a:pPr marL="460375" indent="-230188">
              <a:spcAft>
                <a:spcPts val="0"/>
              </a:spcAft>
              <a:buFont typeface="Arial" charset="0"/>
              <a:buChar char="•"/>
            </a:pPr>
            <a:r>
              <a:rPr lang="en-US" dirty="0"/>
              <a:t>Substance abuse</a:t>
            </a:r>
          </a:p>
          <a:p>
            <a:pPr marL="19050">
              <a:spcAft>
                <a:spcPts val="0"/>
              </a:spcAft>
            </a:pPr>
            <a:endParaRPr lang="en-US" dirty="0"/>
          </a:p>
          <a:p>
            <a:pPr>
              <a:spcAft>
                <a:spcPts val="0"/>
              </a:spcAft>
            </a:pPr>
            <a:r>
              <a:rPr lang="en-US" dirty="0"/>
              <a:t>EAP clinical sessions are intended for assessment, referral, and short-term problem resolution. ACI offers multiple avenues of support for employees:</a:t>
            </a:r>
            <a:br>
              <a:rPr lang="en-US" dirty="0"/>
            </a:br>
            <a:r>
              <a:rPr lang="en-US" dirty="0"/>
              <a:t> </a:t>
            </a:r>
          </a:p>
          <a:p>
            <a:pPr marL="460375" indent="-230188">
              <a:spcAft>
                <a:spcPts val="0"/>
              </a:spcAft>
              <a:buFont typeface="Arial" charset="0"/>
              <a:buChar char="•"/>
            </a:pPr>
            <a:r>
              <a:rPr lang="en-US" dirty="0"/>
              <a:t>Up to </a:t>
            </a:r>
            <a:r>
              <a:rPr lang="en-US" dirty="0">
                <a:solidFill>
                  <a:srgbClr val="FF0000"/>
                </a:solidFill>
              </a:rPr>
              <a:t>3 face-to-face assessment and short-term problem resolution sessions per year</a:t>
            </a:r>
          </a:p>
          <a:p>
            <a:pPr marL="460375" indent="-230188">
              <a:spcAft>
                <a:spcPts val="0"/>
              </a:spcAft>
              <a:buFont typeface="Arial" charset="0"/>
              <a:buChar char="•"/>
            </a:pPr>
            <a:r>
              <a:rPr lang="en-US" dirty="0"/>
              <a:t>Online assessment</a:t>
            </a:r>
          </a:p>
          <a:p>
            <a:pPr marL="460375" indent="-230188">
              <a:spcAft>
                <a:spcPts val="0"/>
              </a:spcAft>
              <a:buFont typeface="Arial" charset="0"/>
              <a:buChar char="•"/>
            </a:pPr>
            <a:r>
              <a:rPr lang="en-US" dirty="0"/>
              <a:t>Online clinical sessions </a:t>
            </a:r>
          </a:p>
          <a:p>
            <a:pPr marL="460375" indent="-230188">
              <a:spcAft>
                <a:spcPts val="0"/>
              </a:spcAft>
              <a:buFont typeface="Arial" charset="0"/>
              <a:buChar char="•"/>
            </a:pPr>
            <a:r>
              <a:rPr lang="en-US" dirty="0"/>
              <a:t>100% follow-up</a:t>
            </a:r>
            <a:endParaRPr lang="en-US" dirty="0">
              <a:solidFill>
                <a:srgbClr val="7F7F7F"/>
              </a:solidFill>
            </a:endParaRPr>
          </a:p>
          <a:p>
            <a:pPr marL="19050" lvl="0">
              <a:spcAft>
                <a:spcPts val="0"/>
              </a:spcAft>
            </a:pPr>
            <a:endParaRPr lang="en-US" dirty="0">
              <a:solidFill>
                <a:srgbClr val="7F7F7F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371600"/>
            <a:ext cx="66294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522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Provider Network and Credentialing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200" y="1371600"/>
            <a:ext cx="6629400" cy="6400800"/>
          </a:xfrm>
        </p:spPr>
        <p:txBody>
          <a:bodyPr/>
          <a:lstStyle/>
          <a:p>
            <a:pPr marL="473075" indent="-227013">
              <a:buFont typeface="Arial" charset="0"/>
              <a:buChar char="•"/>
            </a:pPr>
            <a:r>
              <a:rPr lang="en-US" dirty="0"/>
              <a:t>40,000 providers nationwide </a:t>
            </a:r>
            <a:br>
              <a:rPr lang="en-US" dirty="0"/>
            </a:br>
            <a:r>
              <a:rPr lang="en-US" dirty="0"/>
              <a:t>and 12,000 globally</a:t>
            </a:r>
          </a:p>
          <a:p>
            <a:pPr marL="473075" indent="-227013">
              <a:buFont typeface="Arial" charset="0"/>
              <a:buChar char="•"/>
            </a:pPr>
            <a:r>
              <a:rPr lang="en-US" dirty="0"/>
              <a:t>Master’s degree minimum</a:t>
            </a:r>
          </a:p>
          <a:p>
            <a:pPr marL="473075" indent="-227013">
              <a:buFont typeface="Arial" charset="0"/>
              <a:buChar char="•"/>
            </a:pPr>
            <a:r>
              <a:rPr lang="en-US" dirty="0"/>
              <a:t>Five years of EAP experience</a:t>
            </a:r>
          </a:p>
          <a:p>
            <a:pPr marL="473075" indent="-227013">
              <a:buFont typeface="Arial" charset="0"/>
              <a:buChar char="•"/>
            </a:pPr>
            <a:r>
              <a:rPr lang="en-US" dirty="0"/>
              <a:t>License and liability insurance</a:t>
            </a:r>
          </a:p>
          <a:p>
            <a:pPr marL="473075" indent="-227013">
              <a:buFont typeface="Arial" charset="0"/>
              <a:buChar char="•"/>
            </a:pPr>
            <a:r>
              <a:rPr lang="en-US" dirty="0"/>
              <a:t>Multiple call centers worldwide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3800" y="1386114"/>
            <a:ext cx="6400800" cy="66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108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29997" y="1371600"/>
            <a:ext cx="2743201" cy="3200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43597" y="1370605"/>
            <a:ext cx="2743202" cy="320139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29995" y="4572000"/>
            <a:ext cx="2743201" cy="3200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8686794" y="4572000"/>
            <a:ext cx="2743198" cy="32004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86794" y="1370605"/>
            <a:ext cx="2743201" cy="32004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199" y="4571005"/>
            <a:ext cx="2743197" cy="32004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43589" y="4570010"/>
            <a:ext cx="2743201" cy="320139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0381" y="1370605"/>
            <a:ext cx="2743200" cy="319841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0390" y="4571005"/>
            <a:ext cx="2743190" cy="32004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190" y="1368615"/>
            <a:ext cx="2743191" cy="3200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Comprehensive Work-Life Services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7199" y="3657600"/>
            <a:ext cx="2743200" cy="914400"/>
          </a:xfrm>
          <a:prstGeom prst="rect">
            <a:avLst/>
          </a:prstGeom>
          <a:solidFill>
            <a:srgbClr val="4B4641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>
                <a:latin typeface="Verdana" charset="0"/>
                <a:ea typeface="Verdana" charset="0"/>
                <a:cs typeface="Verdana" charset="0"/>
              </a:rPr>
              <a:t>Emotional</a:t>
            </a:r>
            <a:br>
              <a:rPr lang="en-US" sz="2500" dirty="0">
                <a:latin typeface="Verdana" charset="0"/>
                <a:ea typeface="Verdana" charset="0"/>
                <a:cs typeface="Verdana" charset="0"/>
              </a:rPr>
            </a:br>
            <a:r>
              <a:rPr lang="en-US" sz="2500" dirty="0">
                <a:latin typeface="Verdana" charset="0"/>
                <a:ea typeface="Verdana" charset="0"/>
                <a:cs typeface="Verdana" charset="0"/>
              </a:rPr>
              <a:t>Well-being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200390" y="3657600"/>
            <a:ext cx="2743200" cy="914400"/>
          </a:xfrm>
          <a:prstGeom prst="rect">
            <a:avLst/>
          </a:prstGeom>
          <a:solidFill>
            <a:srgbClr val="4B4641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>
                <a:latin typeface="Verdana" charset="0"/>
                <a:ea typeface="Verdana" charset="0"/>
                <a:cs typeface="Verdana" charset="0"/>
              </a:rPr>
              <a:t>Financial Wellness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943599" y="3657600"/>
            <a:ext cx="2743200" cy="914400"/>
          </a:xfrm>
          <a:prstGeom prst="rect">
            <a:avLst/>
          </a:prstGeom>
          <a:solidFill>
            <a:srgbClr val="4B4641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>
                <a:latin typeface="Verdana" charset="0"/>
                <a:ea typeface="Verdana" charset="0"/>
                <a:cs typeface="Verdana" charset="0"/>
              </a:rPr>
              <a:t>Modern Family Support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57199" y="6858000"/>
            <a:ext cx="2743200" cy="914400"/>
          </a:xfrm>
          <a:prstGeom prst="rect">
            <a:avLst/>
          </a:prstGeom>
          <a:solidFill>
            <a:srgbClr val="4B4641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>
                <a:latin typeface="Verdana" charset="0"/>
                <a:ea typeface="Verdana" charset="0"/>
                <a:cs typeface="Verdana" charset="0"/>
              </a:rPr>
              <a:t>Management Tools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200399" y="6858000"/>
            <a:ext cx="2743201" cy="914400"/>
          </a:xfrm>
          <a:prstGeom prst="rect">
            <a:avLst/>
          </a:prstGeom>
          <a:solidFill>
            <a:srgbClr val="4B4641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>
                <a:latin typeface="Verdana" charset="0"/>
                <a:ea typeface="Verdana" charset="0"/>
                <a:cs typeface="Verdana" charset="0"/>
              </a:rPr>
              <a:t>Legal Resources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943599" y="6858000"/>
            <a:ext cx="2743200" cy="914400"/>
          </a:xfrm>
          <a:prstGeom prst="rect">
            <a:avLst/>
          </a:prstGeom>
          <a:solidFill>
            <a:srgbClr val="4B4641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>
                <a:latin typeface="Verdana" charset="0"/>
                <a:ea typeface="Verdana" charset="0"/>
                <a:cs typeface="Verdana" charset="0"/>
              </a:rPr>
              <a:t>Veteran Assistance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686799" y="3657600"/>
            <a:ext cx="2743200" cy="914400"/>
          </a:xfrm>
          <a:prstGeom prst="rect">
            <a:avLst/>
          </a:prstGeom>
          <a:solidFill>
            <a:srgbClr val="4B4641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>
                <a:latin typeface="Verdana" charset="0"/>
                <a:ea typeface="Verdana" charset="0"/>
                <a:cs typeface="Verdana" charset="0"/>
              </a:rPr>
              <a:t>Pet Care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1429999" y="3657600"/>
            <a:ext cx="2743200" cy="914400"/>
          </a:xfrm>
          <a:prstGeom prst="rect">
            <a:avLst/>
          </a:prstGeom>
          <a:solidFill>
            <a:srgbClr val="4B4641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>
                <a:latin typeface="Verdana" charset="0"/>
                <a:ea typeface="Verdana" charset="0"/>
                <a:cs typeface="Verdana" charset="0"/>
              </a:rPr>
              <a:t>Healthy Living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686799" y="6858000"/>
            <a:ext cx="2743200" cy="914400"/>
          </a:xfrm>
          <a:prstGeom prst="rect">
            <a:avLst/>
          </a:prstGeom>
          <a:solidFill>
            <a:srgbClr val="4B4641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>
                <a:latin typeface="Verdana" charset="0"/>
                <a:ea typeface="Verdana" charset="0"/>
                <a:cs typeface="Verdana" charset="0"/>
              </a:rPr>
              <a:t>Elder Care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1429999" y="6858000"/>
            <a:ext cx="2743200" cy="914400"/>
          </a:xfrm>
          <a:prstGeom prst="rect">
            <a:avLst/>
          </a:prstGeom>
          <a:solidFill>
            <a:srgbClr val="4B4641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>
                <a:latin typeface="Verdana" charset="0"/>
                <a:ea typeface="Verdana" charset="0"/>
                <a:cs typeface="Verdana" charset="0"/>
              </a:rPr>
              <a:t>Education</a:t>
            </a:r>
          </a:p>
        </p:txBody>
      </p:sp>
    </p:spTree>
    <p:extLst>
      <p:ext uri="{BB962C8B-B14F-4D97-AF65-F5344CB8AC3E}">
        <p14:creationId xmlns:p14="http://schemas.microsoft.com/office/powerpoint/2010/main" val="221858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3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Specialized Veteran Services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sz="quarter" idx="10"/>
          </p:nvPr>
        </p:nvSpPr>
        <p:spPr>
          <a:xfrm>
            <a:off x="7543800" y="1371600"/>
            <a:ext cx="6629400" cy="6400800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ACI serves veteran and active duty </a:t>
            </a:r>
            <a:br>
              <a:rPr lang="en-US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employee populations. </a:t>
            </a:r>
          </a:p>
          <a:p>
            <a:pPr algn="ctr"/>
            <a:endParaRPr lang="en-US" dirty="0"/>
          </a:p>
          <a:p>
            <a:pPr marL="468313" indent="-225425">
              <a:buFont typeface="Arial" charset="0"/>
              <a:buChar char="•"/>
            </a:pPr>
            <a:r>
              <a:rPr lang="en-US" dirty="0"/>
              <a:t>Veteran Connection website</a:t>
            </a:r>
          </a:p>
          <a:p>
            <a:pPr marL="468313" indent="-225425">
              <a:buFont typeface="Arial" charset="0"/>
              <a:buChar char="•"/>
            </a:pPr>
            <a:r>
              <a:rPr lang="en-US" dirty="0"/>
              <a:t>Veteran clinicians </a:t>
            </a:r>
          </a:p>
          <a:p>
            <a:pPr marL="468313" indent="-225425">
              <a:buFont typeface="Arial" charset="0"/>
              <a:buChar char="•"/>
            </a:pPr>
            <a:r>
              <a:rPr lang="en-US" dirty="0"/>
              <a:t>Veteran Connection Blog</a:t>
            </a:r>
          </a:p>
          <a:p>
            <a:pPr marL="468313" indent="-225425">
              <a:buFont typeface="Arial" charset="0"/>
              <a:buChar char="•"/>
            </a:pPr>
            <a:r>
              <a:rPr lang="en-US" dirty="0"/>
              <a:t>Veteran videos on YouTube</a:t>
            </a:r>
          </a:p>
          <a:p>
            <a:pPr marL="468313" indent="-225425">
              <a:buFont typeface="Arial" charset="0"/>
              <a:buChar char="•"/>
            </a:pPr>
            <a:r>
              <a:rPr lang="en-US" dirty="0"/>
              <a:t>Community-based resources</a:t>
            </a:r>
          </a:p>
          <a:p>
            <a:pPr marL="468313" indent="-225425">
              <a:buFont typeface="Arial" charset="0"/>
              <a:buChar char="•"/>
            </a:pPr>
            <a:r>
              <a:rPr lang="en-US" dirty="0"/>
              <a:t>Military family support</a:t>
            </a:r>
          </a:p>
          <a:p>
            <a:pPr marL="468313" indent="-225425">
              <a:buFont typeface="Arial" charset="0"/>
              <a:buChar char="•"/>
            </a:pPr>
            <a:r>
              <a:rPr lang="en-US" dirty="0"/>
              <a:t>Webinar trainings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68584" y="5427582"/>
            <a:ext cx="5806632" cy="2451498"/>
            <a:chOff x="866270" y="5316260"/>
            <a:chExt cx="5806632" cy="2451498"/>
          </a:xfrm>
        </p:grpSpPr>
        <p:grpSp>
          <p:nvGrpSpPr>
            <p:cNvPr id="5" name="Group 4"/>
            <p:cNvGrpSpPr/>
            <p:nvPr/>
          </p:nvGrpSpPr>
          <p:grpSpPr>
            <a:xfrm>
              <a:off x="4323324" y="5316260"/>
              <a:ext cx="2349578" cy="2451498"/>
              <a:chOff x="4323324" y="5316260"/>
              <a:chExt cx="2349578" cy="2451498"/>
            </a:xfrm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21428691">
                <a:off x="4323324" y="5316260"/>
                <a:ext cx="1764792" cy="2283849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906448" y="5481758"/>
                <a:ext cx="1766454" cy="2286000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6270" y="5484045"/>
              <a:ext cx="3044952" cy="2283713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1371600"/>
            <a:ext cx="6629400" cy="3750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642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 Access to EAP Benefits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sz="quarter" idx="10"/>
          </p:nvPr>
        </p:nvSpPr>
        <p:spPr>
          <a:xfrm>
            <a:off x="9377082" y="1371600"/>
            <a:ext cx="4796118" cy="6400800"/>
          </a:xfrm>
        </p:spPr>
        <p:txBody>
          <a:bodyPr/>
          <a:lstStyle/>
          <a:p>
            <a:pPr marL="23813"/>
            <a:r>
              <a:rPr lang="en-US" b="1" dirty="0">
                <a:solidFill>
                  <a:schemeClr val="accent1"/>
                </a:solidFill>
              </a:rPr>
              <a:t>Employee Landing Page:</a:t>
            </a:r>
          </a:p>
          <a:p>
            <a:pPr marL="465138" indent="-227013">
              <a:buFont typeface="Arial" charset="0"/>
              <a:buChar char="•"/>
            </a:pPr>
            <a:r>
              <a:rPr lang="en-US" dirty="0"/>
              <a:t>Overview of benefits</a:t>
            </a:r>
          </a:p>
          <a:p>
            <a:pPr marL="465138" indent="-227013">
              <a:buFont typeface="Arial" charset="0"/>
              <a:buChar char="•"/>
            </a:pPr>
            <a:r>
              <a:rPr lang="en-US" dirty="0"/>
              <a:t>Contact ACI or submit a request</a:t>
            </a:r>
          </a:p>
          <a:p>
            <a:pPr marL="465138" indent="-227013">
              <a:buFont typeface="Arial" charset="0"/>
              <a:buChar char="•"/>
            </a:pPr>
            <a:r>
              <a:rPr lang="en-US" dirty="0"/>
              <a:t>Links to additional EAP resources</a:t>
            </a:r>
          </a:p>
          <a:p>
            <a:pPr marL="465138" indent="-227013">
              <a:buFont typeface="Arial" charset="0"/>
              <a:buChar char="•"/>
            </a:pPr>
            <a:endParaRPr lang="en-US" dirty="0"/>
          </a:p>
          <a:p>
            <a:pPr marL="238125"/>
            <a:endParaRPr lang="en-US" dirty="0"/>
          </a:p>
          <a:p>
            <a:pPr marL="27432" algn="ctr"/>
            <a:r>
              <a:rPr lang="en-US" b="1" dirty="0">
                <a:solidFill>
                  <a:schemeClr val="accent1"/>
                </a:solidFill>
              </a:rPr>
              <a:t>http://score.acieap.com/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04" y="1376007"/>
            <a:ext cx="8458200" cy="6343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166603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ACI Colors">
      <a:dk1>
        <a:srgbClr val="3F3F3F"/>
      </a:dk1>
      <a:lt1>
        <a:sysClr val="window" lastClr="FFFFFF"/>
      </a:lt1>
      <a:dk2>
        <a:srgbClr val="7F7F7F"/>
      </a:dk2>
      <a:lt2>
        <a:srgbClr val="FFFFFF"/>
      </a:lt2>
      <a:accent1>
        <a:srgbClr val="8CBE59"/>
      </a:accent1>
      <a:accent2>
        <a:srgbClr val="13283F"/>
      </a:accent2>
      <a:accent3>
        <a:srgbClr val="3683A4"/>
      </a:accent3>
      <a:accent4>
        <a:srgbClr val="845BA6"/>
      </a:accent4>
      <a:accent5>
        <a:srgbClr val="ED9A2C"/>
      </a:accent5>
      <a:accent6>
        <a:srgbClr val="C73036"/>
      </a:accent6>
      <a:hlink>
        <a:srgbClr val="000000"/>
      </a:hlink>
      <a:folHlink>
        <a:srgbClr val="000000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AP_SupervisorOrientationTemplate" id="{33C52221-ECFA-0D46-B92C-CF24B3BF07BE}" vid="{35E024AB-136E-D548-A7B4-36099E0E2DB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E6DC3ED99DC443A20E49EB6B299606" ma:contentTypeVersion="2" ma:contentTypeDescription="Create a new document." ma:contentTypeScope="" ma:versionID="2fb7566b2811cb705bb11e2b9761e0dd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6f9746fe128b0ca74698fd9d7c13d39e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internalName="PublishingStartDate">
      <xsd:simpleType>
        <xsd:restriction base="dms:Unknown"/>
      </xsd:simpleType>
    </xsd:element>
    <xsd:element name="PublishingExpirationDate" ma:index="9" nillable="true" ma:displayName="Scheduling End Dat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CCA97775-9BA1-4DAE-B1EF-49928351D864}"/>
</file>

<file path=customXml/itemProps2.xml><?xml version="1.0" encoding="utf-8"?>
<ds:datastoreItem xmlns:ds="http://schemas.openxmlformats.org/officeDocument/2006/customXml" ds:itemID="{B9B6F82A-550A-4D58-B678-7DF4218C4C74}"/>
</file>

<file path=customXml/itemProps3.xml><?xml version="1.0" encoding="utf-8"?>
<ds:datastoreItem xmlns:ds="http://schemas.openxmlformats.org/officeDocument/2006/customXml" ds:itemID="{39535508-D8E5-47B3-A9D2-3E92234BF0A6}"/>
</file>

<file path=docProps/app.xml><?xml version="1.0" encoding="utf-8"?>
<Properties xmlns="http://schemas.openxmlformats.org/officeDocument/2006/extended-properties" xmlns:vt="http://schemas.openxmlformats.org/officeDocument/2006/docPropsVTypes">
  <Template>EAP_OrientationTemplate-Supervisor</Template>
  <TotalTime>76</TotalTime>
  <Words>1055</Words>
  <Application>Microsoft Office PowerPoint</Application>
  <PresentationFormat>Custom</PresentationFormat>
  <Paragraphs>246</Paragraphs>
  <Slides>22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.AppleSystemUIFont</vt:lpstr>
      <vt:lpstr>Arial</vt:lpstr>
      <vt:lpstr>Calibri</vt:lpstr>
      <vt:lpstr>Century Gothic</vt:lpstr>
      <vt:lpstr>Verdana</vt:lpstr>
      <vt:lpstr>Default Theme</vt:lpstr>
      <vt:lpstr>Employee Assistance Program Supervisor Orientation</vt:lpstr>
      <vt:lpstr>Modern EAP Solutions</vt:lpstr>
      <vt:lpstr>New Workforce Solutions</vt:lpstr>
      <vt:lpstr>Eligibility</vt:lpstr>
      <vt:lpstr>EAP Clinical Support Services</vt:lpstr>
      <vt:lpstr>Provider Network and Credentialing</vt:lpstr>
      <vt:lpstr>Comprehensive Work-Life Services</vt:lpstr>
      <vt:lpstr>Specialized Veteran Services</vt:lpstr>
      <vt:lpstr>Online Access to EAP Benefits</vt:lpstr>
      <vt:lpstr>Mobile App Access to EAP Benefits</vt:lpstr>
      <vt:lpstr>Unlimited HR Support Services</vt:lpstr>
      <vt:lpstr>Orientations and Training</vt:lpstr>
      <vt:lpstr>Critical Incident Response</vt:lpstr>
      <vt:lpstr>How the CIR Process Works</vt:lpstr>
      <vt:lpstr>Supervisory Referrals</vt:lpstr>
      <vt:lpstr>Types of Job-Related Supervisory Referrals</vt:lpstr>
      <vt:lpstr>Manager/Supervisor/HR Virtual Folder</vt:lpstr>
      <vt:lpstr>HealthYMail E-newsletter</vt:lpstr>
      <vt:lpstr>Confidential Utilization Reports</vt:lpstr>
      <vt:lpstr>24/7 Program Access</vt:lpstr>
      <vt:lpstr>ACI Partners with Great Places to Work</vt:lpstr>
      <vt:lpstr>Contact ACI Specialty Benefits  800.932.0034 info@acispecialtybenefits.com http://score.acieap.com/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Employee Assistance Program Supervisor Orientation</dc:title>
  <dc:creator>Jeanette Ocampo</dc:creator>
  <cp:lastModifiedBy>Kathryn Mullis</cp:lastModifiedBy>
  <cp:revision>2</cp:revision>
  <dcterms:created xsi:type="dcterms:W3CDTF">2017-10-16T20:03:16Z</dcterms:created>
  <dcterms:modified xsi:type="dcterms:W3CDTF">2017-10-17T20:29:57Z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0x01010062E6DC3ED99DC443A20E49EB6B299606</vt:lpwstr>
  </property>
</Properties>
</file>